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6858000" cx="9144000"/>
  <p:notesSz cx="6858000" cy="9144000"/>
  <p:embeddedFontLst>
    <p:embeddedFont>
      <p:font typeface="Corbel"/>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9" roundtripDataSignature="AMtx7mi2OMocPIXThiCfWK5f4h05mdNu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orbel-bold.fntdata"/><Relationship Id="rId21" Type="http://schemas.openxmlformats.org/officeDocument/2006/relationships/slide" Target="slides/slide15.xml"/><Relationship Id="rId65" Type="http://schemas.openxmlformats.org/officeDocument/2006/relationships/font" Target="fonts/Corbel-regular.fntdata"/><Relationship Id="rId24" Type="http://schemas.openxmlformats.org/officeDocument/2006/relationships/slide" Target="slides/slide18.xml"/><Relationship Id="rId68" Type="http://schemas.openxmlformats.org/officeDocument/2006/relationships/font" Target="fonts/Corbel-boldItalic.fntdata"/><Relationship Id="rId23" Type="http://schemas.openxmlformats.org/officeDocument/2006/relationships/slide" Target="slides/slide17.xml"/><Relationship Id="rId67" Type="http://schemas.openxmlformats.org/officeDocument/2006/relationships/font" Target="fonts/Corbel-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3" name="Google Shape;56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17" name="Shape 17"/>
        <p:cNvGrpSpPr/>
        <p:nvPr/>
      </p:nvGrpSpPr>
      <p:grpSpPr>
        <a:xfrm>
          <a:off x="0" y="0"/>
          <a:ext cx="0" cy="0"/>
          <a:chOff x="0" y="0"/>
          <a:chExt cx="0" cy="0"/>
        </a:xfrm>
      </p:grpSpPr>
      <p:sp>
        <p:nvSpPr>
          <p:cNvPr id="18" name="Google Shape;18;p62"/>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 name="Google Shape;19;p62"/>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2"/>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21" name="Google Shape;21;p62"/>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2"/>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62"/>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solidFill>
          <a:schemeClr val="lt2"/>
        </a:solidFill>
      </p:bgPr>
    </p:bg>
    <p:spTree>
      <p:nvGrpSpPr>
        <p:cNvPr id="89" name="Shape 89"/>
        <p:cNvGrpSpPr/>
        <p:nvPr/>
      </p:nvGrpSpPr>
      <p:grpSpPr>
        <a:xfrm>
          <a:off x="0" y="0"/>
          <a:ext cx="0" cy="0"/>
          <a:chOff x="0" y="0"/>
          <a:chExt cx="0" cy="0"/>
        </a:xfrm>
      </p:grpSpPr>
      <p:sp>
        <p:nvSpPr>
          <p:cNvPr id="90" name="Google Shape;90;p70"/>
          <p:cNvSpPr txBox="1"/>
          <p:nvPr>
            <p:ph type="title"/>
          </p:nvPr>
        </p:nvSpPr>
        <p:spPr>
          <a:xfrm>
            <a:off x="164592" y="155448"/>
            <a:ext cx="2525150"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70"/>
          <p:cNvSpPr/>
          <p:nvPr>
            <p:ph idx="2" type="pic"/>
          </p:nvPr>
        </p:nvSpPr>
        <p:spPr>
          <a:xfrm>
            <a:off x="2903805" y="1484808"/>
            <a:ext cx="6247397" cy="5373192"/>
          </a:xfrm>
          <a:prstGeom prst="rect">
            <a:avLst/>
          </a:prstGeom>
          <a:solidFill>
            <a:srgbClr val="BABABB"/>
          </a:solidFill>
          <a:ln>
            <a:noFill/>
          </a:ln>
        </p:spPr>
      </p:sp>
      <p:sp>
        <p:nvSpPr>
          <p:cNvPr id="92" name="Google Shape;92;p70"/>
          <p:cNvSpPr txBox="1"/>
          <p:nvPr>
            <p:ph idx="1" type="body"/>
          </p:nvPr>
        </p:nvSpPr>
        <p:spPr>
          <a:xfrm>
            <a:off x="164592" y="1728216"/>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3" name="Google Shape;93;p70"/>
          <p:cNvSpPr txBox="1"/>
          <p:nvPr>
            <p:ph idx="10" type="dt"/>
          </p:nvPr>
        </p:nvSpPr>
        <p:spPr>
          <a:xfrm>
            <a:off x="164592" y="1170432"/>
            <a:ext cx="2523744" cy="201168"/>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70"/>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5" name="Google Shape;95;p70"/>
          <p:cNvSpPr/>
          <p:nvPr/>
        </p:nvSpPr>
        <p:spPr>
          <a:xfrm>
            <a:off x="2855737" y="0"/>
            <a:ext cx="45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96" name="Google Shape;96;p70"/>
          <p:cNvSpPr txBox="1"/>
          <p:nvPr>
            <p:ph idx="11" type="ftr"/>
          </p:nvPr>
        </p:nvSpPr>
        <p:spPr>
          <a:xfrm>
            <a:off x="3035808" y="1170432"/>
            <a:ext cx="5193792" cy="201168"/>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solidFill>
                  <a:srgbClr val="BABAB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70"/>
          <p:cNvSpPr txBox="1"/>
          <p:nvPr>
            <p:ph idx="12" type="sldNum"/>
          </p:nvPr>
        </p:nvSpPr>
        <p:spPr>
          <a:xfrm>
            <a:off x="8339328" y="1170432"/>
            <a:ext cx="733864" cy="201168"/>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71"/>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1"/>
          <p:cNvSpPr txBox="1"/>
          <p:nvPr>
            <p:ph idx="1" type="body"/>
          </p:nvPr>
        </p:nvSpPr>
        <p:spPr>
          <a:xfrm rot="5400000">
            <a:off x="2259196" y="-26804"/>
            <a:ext cx="4625609" cy="82296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1" name="Google Shape;101;p71"/>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1"/>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4" name="Shape 104"/>
        <p:cNvGrpSpPr/>
        <p:nvPr/>
      </p:nvGrpSpPr>
      <p:grpSpPr>
        <a:xfrm>
          <a:off x="0" y="0"/>
          <a:ext cx="0" cy="0"/>
          <a:chOff x="0" y="0"/>
          <a:chExt cx="0" cy="0"/>
        </a:xfrm>
      </p:grpSpPr>
      <p:sp>
        <p:nvSpPr>
          <p:cNvPr id="105" name="Google Shape;105;p72"/>
          <p:cNvSpPr/>
          <p:nvPr/>
        </p:nvSpPr>
        <p:spPr>
          <a:xfrm>
            <a:off x="6598920" y="0"/>
            <a:ext cx="45720" cy="6858000"/>
          </a:xfrm>
          <a:prstGeom prst="rect">
            <a:avLst/>
          </a:prstGeom>
          <a:solidFill>
            <a:srgbClr val="FFFFFF"/>
          </a:solidFill>
          <a:ln>
            <a:noFill/>
          </a:ln>
          <a:effectLst>
            <a:outerShdw blurRad="31750" rotWithShape="0" algn="tl" dir="108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6" name="Google Shape;106;p72"/>
          <p:cNvSpPr/>
          <p:nvPr/>
        </p:nvSpPr>
        <p:spPr>
          <a:xfrm>
            <a:off x="6647687" y="0"/>
            <a:ext cx="25146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07" name="Google Shape;107;p72"/>
          <p:cNvSpPr txBox="1"/>
          <p:nvPr>
            <p:ph type="title"/>
          </p:nvPr>
        </p:nvSpPr>
        <p:spPr>
          <a:xfrm rot="5400000">
            <a:off x="4808538" y="2247903"/>
            <a:ext cx="5851525" cy="1905000"/>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2"/>
          <p:cNvSpPr txBox="1"/>
          <p:nvPr>
            <p:ph idx="1" type="body"/>
          </p:nvPr>
        </p:nvSpPr>
        <p:spPr>
          <a:xfrm rot="5400000">
            <a:off x="541338" y="220662"/>
            <a:ext cx="5851525" cy="6019800"/>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9" name="Google Shape;109;p72"/>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2"/>
          <p:cNvSpPr txBox="1"/>
          <p:nvPr>
            <p:ph idx="11" type="ftr"/>
          </p:nvPr>
        </p:nvSpPr>
        <p:spPr>
          <a:xfrm>
            <a:off x="2640597" y="6377459"/>
            <a:ext cx="3836404" cy="365125"/>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7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6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20040" lvl="0" marL="457200" algn="l">
              <a:lnSpc>
                <a:spcPct val="100000"/>
              </a:lnSpc>
              <a:spcBef>
                <a:spcPts val="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63"/>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3"/>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9" name="Shape 39"/>
        <p:cNvGrpSpPr/>
        <p:nvPr/>
      </p:nvGrpSpPr>
      <p:grpSpPr>
        <a:xfrm>
          <a:off x="0" y="0"/>
          <a:ext cx="0" cy="0"/>
          <a:chOff x="0" y="0"/>
          <a:chExt cx="0" cy="0"/>
        </a:xfrm>
      </p:grpSpPr>
      <p:sp>
        <p:nvSpPr>
          <p:cNvPr id="40" name="Google Shape;40;p64"/>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4"/>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43" name="Shape 43"/>
        <p:cNvGrpSpPr/>
        <p:nvPr/>
      </p:nvGrpSpPr>
      <p:grpSpPr>
        <a:xfrm>
          <a:off x="0" y="0"/>
          <a:ext cx="0" cy="0"/>
          <a:chOff x="0" y="0"/>
          <a:chExt cx="0" cy="0"/>
        </a:xfrm>
      </p:grpSpPr>
      <p:sp>
        <p:nvSpPr>
          <p:cNvPr id="44" name="Google Shape;44;p61"/>
          <p:cNvSpPr/>
          <p:nvPr/>
        </p:nvSpPr>
        <p:spPr>
          <a:xfrm>
            <a:off x="0" y="0"/>
            <a:ext cx="9143999" cy="513543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 name="Google Shape;45;p61"/>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lvl1pPr lvl="0" algn="l">
              <a:lnSpc>
                <a:spcPct val="100000"/>
              </a:lnSpc>
              <a:spcBef>
                <a:spcPts val="0"/>
              </a:spcBef>
              <a:spcAft>
                <a:spcPts val="0"/>
              </a:spcAft>
              <a:buClr>
                <a:srgbClr val="FFC700"/>
              </a:buClr>
              <a:buSzPts val="4700"/>
              <a:buFont typeface="Corbel"/>
              <a:buNone/>
              <a:defRPr b="1" sz="4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1"/>
          <p:cNvSpPr txBox="1"/>
          <p:nvPr>
            <p:ph idx="1" type="subTitle"/>
          </p:nvPr>
        </p:nvSpPr>
        <p:spPr>
          <a:xfrm>
            <a:off x="685800" y="1828800"/>
            <a:ext cx="8077200" cy="1499616"/>
          </a:xfrm>
          <a:prstGeom prst="rect">
            <a:avLst/>
          </a:prstGeom>
          <a:noFill/>
          <a:ln>
            <a:noFill/>
          </a:ln>
        </p:spPr>
        <p:txBody>
          <a:bodyPr anchorCtr="0" anchor="b" bIns="0" lIns="118850" spcFirstLastPara="1" rIns="45700" wrap="square" tIns="0">
            <a:normAutofit/>
          </a:bodyPr>
          <a:lstStyle>
            <a:lvl1pPr lvl="0" algn="l">
              <a:lnSpc>
                <a:spcPct val="100000"/>
              </a:lnSpc>
              <a:spcBef>
                <a:spcPts val="0"/>
              </a:spcBef>
              <a:spcAft>
                <a:spcPts val="0"/>
              </a:spcAft>
              <a:buSzPts val="1600"/>
              <a:buNone/>
              <a:defRPr sz="2000">
                <a:solidFill>
                  <a:srgbClr val="FFFFFF"/>
                </a:solidFill>
              </a:defRPr>
            </a:lvl1pPr>
            <a:lvl2pPr lvl="1" algn="ctr">
              <a:lnSpc>
                <a:spcPct val="100000"/>
              </a:lnSpc>
              <a:spcBef>
                <a:spcPts val="560"/>
              </a:spcBef>
              <a:spcAft>
                <a:spcPts val="0"/>
              </a:spcAft>
              <a:buSzPts val="2520"/>
              <a:buNone/>
              <a:defRPr>
                <a:solidFill>
                  <a:schemeClr val="lt1"/>
                </a:solidFill>
              </a:defRPr>
            </a:lvl2pPr>
            <a:lvl3pPr lvl="2" algn="ctr">
              <a:lnSpc>
                <a:spcPct val="100000"/>
              </a:lnSpc>
              <a:spcBef>
                <a:spcPts val="480"/>
              </a:spcBef>
              <a:spcAft>
                <a:spcPts val="0"/>
              </a:spcAft>
              <a:buSzPts val="2400"/>
              <a:buNone/>
              <a:defRPr>
                <a:solidFill>
                  <a:schemeClr val="lt1"/>
                </a:solidFill>
              </a:defRPr>
            </a:lvl3pPr>
            <a:lvl4pPr lvl="3" algn="ctr">
              <a:lnSpc>
                <a:spcPct val="100000"/>
              </a:lnSpc>
              <a:spcBef>
                <a:spcPts val="400"/>
              </a:spcBef>
              <a:spcAft>
                <a:spcPts val="0"/>
              </a:spcAft>
              <a:buSzPts val="2000"/>
              <a:buNone/>
              <a:defRPr>
                <a:solidFill>
                  <a:schemeClr val="lt1"/>
                </a:solidFill>
              </a:defRPr>
            </a:lvl4pPr>
            <a:lvl5pPr lvl="4" algn="ctr">
              <a:lnSpc>
                <a:spcPct val="100000"/>
              </a:lnSpc>
              <a:spcBef>
                <a:spcPts val="400"/>
              </a:spcBef>
              <a:spcAft>
                <a:spcPts val="0"/>
              </a:spcAft>
              <a:buSzPts val="2000"/>
              <a:buNone/>
              <a:defRPr>
                <a:solidFill>
                  <a:schemeClr val="lt1"/>
                </a:solidFill>
              </a:defRPr>
            </a:lvl5pPr>
            <a:lvl6pPr lvl="5" algn="ctr">
              <a:lnSpc>
                <a:spcPct val="100000"/>
              </a:lnSpc>
              <a:spcBef>
                <a:spcPts val="400"/>
              </a:spcBef>
              <a:spcAft>
                <a:spcPts val="0"/>
              </a:spcAft>
              <a:buSzPts val="2000"/>
              <a:buNone/>
              <a:defRPr>
                <a:solidFill>
                  <a:schemeClr val="lt1"/>
                </a:solidFill>
              </a:defRPr>
            </a:lvl6pPr>
            <a:lvl7pPr lvl="6" algn="ctr">
              <a:lnSpc>
                <a:spcPct val="100000"/>
              </a:lnSpc>
              <a:spcBef>
                <a:spcPts val="360"/>
              </a:spcBef>
              <a:spcAft>
                <a:spcPts val="0"/>
              </a:spcAft>
              <a:buSzPts val="1800"/>
              <a:buNone/>
              <a:defRPr>
                <a:solidFill>
                  <a:schemeClr val="lt1"/>
                </a:solidFill>
              </a:defRPr>
            </a:lvl7pPr>
            <a:lvl8pPr lvl="7" algn="ctr">
              <a:lnSpc>
                <a:spcPct val="100000"/>
              </a:lnSpc>
              <a:spcBef>
                <a:spcPts val="360"/>
              </a:spcBef>
              <a:spcAft>
                <a:spcPts val="0"/>
              </a:spcAft>
              <a:buSzPts val="1800"/>
              <a:buNone/>
              <a:defRPr>
                <a:solidFill>
                  <a:schemeClr val="lt1"/>
                </a:solidFill>
              </a:defRPr>
            </a:lvl8pPr>
            <a:lvl9pPr lvl="8" algn="ctr">
              <a:lnSpc>
                <a:spcPct val="100000"/>
              </a:lnSpc>
              <a:spcBef>
                <a:spcPts val="360"/>
              </a:spcBef>
              <a:spcAft>
                <a:spcPts val="0"/>
              </a:spcAft>
              <a:buSzPts val="1800"/>
              <a:buNone/>
              <a:defRPr>
                <a:solidFill>
                  <a:schemeClr val="lt1"/>
                </a:solidFill>
              </a:defRPr>
            </a:lvl9pPr>
          </a:lstStyle>
          <a:p/>
        </p:txBody>
      </p:sp>
      <p:sp>
        <p:nvSpPr>
          <p:cNvPr id="47" name="Google Shape;47;p61"/>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61"/>
          <p:cNvSpPr/>
          <p:nvPr/>
        </p:nvSpPr>
        <p:spPr>
          <a:xfrm>
            <a:off x="0" y="5128334"/>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BEC4D3"/>
            </a:gs>
            <a:gs pos="12000">
              <a:srgbClr val="BEC4D3"/>
            </a:gs>
            <a:gs pos="20000">
              <a:srgbClr val="BDC3D1"/>
            </a:gs>
            <a:gs pos="100000">
              <a:srgbClr val="343945"/>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65"/>
          <p:cNvSpPr/>
          <p:nvPr/>
        </p:nvSpPr>
        <p:spPr>
          <a:xfrm>
            <a:off x="0" y="1"/>
            <a:ext cx="9144000" cy="260252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3" name="Google Shape;53;p65"/>
          <p:cNvSpPr/>
          <p:nvPr/>
        </p:nvSpPr>
        <p:spPr>
          <a:xfrm>
            <a:off x="0" y="2602520"/>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4" name="Google Shape;54;p65"/>
          <p:cNvSpPr txBox="1"/>
          <p:nvPr>
            <p:ph type="title"/>
          </p:nvPr>
        </p:nvSpPr>
        <p:spPr>
          <a:xfrm>
            <a:off x="749808" y="118872"/>
            <a:ext cx="8013192" cy="1636776"/>
          </a:xfrm>
          <a:prstGeom prst="rect">
            <a:avLst/>
          </a:prstGeom>
          <a:noFill/>
          <a:ln>
            <a:noFill/>
          </a:ln>
        </p:spPr>
        <p:txBody>
          <a:bodyPr anchorCtr="0" anchor="b" bIns="0" lIns="91425" spcFirstLastPara="1" rIns="91425" wrap="square" tIns="0">
            <a:normAutofit/>
          </a:bodyPr>
          <a:lstStyle>
            <a:lvl1pPr lvl="0" algn="l">
              <a:lnSpc>
                <a:spcPct val="100000"/>
              </a:lnSpc>
              <a:spcBef>
                <a:spcPts val="0"/>
              </a:spcBef>
              <a:spcAft>
                <a:spcPts val="0"/>
              </a:spcAft>
              <a:buClr>
                <a:srgbClr val="FFC700"/>
              </a:buClr>
              <a:buSzPts val="4700"/>
              <a:buFont typeface="Corbel"/>
              <a:buNone/>
              <a:defRPr b="1" sz="47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5"/>
          <p:cNvSpPr txBox="1"/>
          <p:nvPr>
            <p:ph idx="1" type="body"/>
          </p:nvPr>
        </p:nvSpPr>
        <p:spPr>
          <a:xfrm>
            <a:off x="740664" y="1828800"/>
            <a:ext cx="8022336" cy="685800"/>
          </a:xfrm>
          <a:prstGeom prst="rect">
            <a:avLst/>
          </a:prstGeom>
          <a:noFill/>
          <a:ln>
            <a:noFill/>
          </a:ln>
        </p:spPr>
        <p:txBody>
          <a:bodyPr anchorCtr="0" anchor="t" bIns="0" lIns="146300" spcFirstLastPara="1" rIns="45700" wrap="square" tIns="0">
            <a:normAutofit/>
          </a:bodyPr>
          <a:lstStyle>
            <a:lvl1pPr indent="-228600" lvl="0" marL="457200" algn="l">
              <a:lnSpc>
                <a:spcPct val="100000"/>
              </a:lnSpc>
              <a:spcBef>
                <a:spcPts val="0"/>
              </a:spcBef>
              <a:spcAft>
                <a:spcPts val="0"/>
              </a:spcAft>
              <a:buSzPts val="1600"/>
              <a:buNone/>
              <a:defRPr sz="2000">
                <a:solidFill>
                  <a:srgbClr val="FFFFFF"/>
                </a:solidFill>
              </a:defRPr>
            </a:lvl1pPr>
            <a:lvl2pPr indent="-228600" lvl="1" marL="914400" algn="l">
              <a:lnSpc>
                <a:spcPct val="100000"/>
              </a:lnSpc>
              <a:spcBef>
                <a:spcPts val="360"/>
              </a:spcBef>
              <a:spcAft>
                <a:spcPts val="0"/>
              </a:spcAft>
              <a:buSzPts val="1620"/>
              <a:buNone/>
              <a:defRPr sz="1800">
                <a:solidFill>
                  <a:schemeClr val="lt1"/>
                </a:solidFill>
              </a:defRPr>
            </a:lvl2pPr>
            <a:lvl3pPr indent="-228600" lvl="2" marL="1371600" algn="l">
              <a:lnSpc>
                <a:spcPct val="100000"/>
              </a:lnSpc>
              <a:spcBef>
                <a:spcPts val="320"/>
              </a:spcBef>
              <a:spcAft>
                <a:spcPts val="0"/>
              </a:spcAft>
              <a:buSzPts val="1600"/>
              <a:buNone/>
              <a:defRPr sz="1600">
                <a:solidFill>
                  <a:schemeClr val="lt1"/>
                </a:solidFill>
              </a:defRPr>
            </a:lvl3pPr>
            <a:lvl4pPr indent="-228600" lvl="3" marL="1828800" algn="l">
              <a:lnSpc>
                <a:spcPct val="100000"/>
              </a:lnSpc>
              <a:spcBef>
                <a:spcPts val="280"/>
              </a:spcBef>
              <a:spcAft>
                <a:spcPts val="0"/>
              </a:spcAft>
              <a:buSzPts val="1400"/>
              <a:buNone/>
              <a:defRPr sz="1400">
                <a:solidFill>
                  <a:schemeClr val="lt1"/>
                </a:solidFill>
              </a:defRPr>
            </a:lvl4pPr>
            <a:lvl5pPr indent="-228600" lvl="4" marL="2286000" algn="l">
              <a:lnSpc>
                <a:spcPct val="100000"/>
              </a:lnSpc>
              <a:spcBef>
                <a:spcPts val="280"/>
              </a:spcBef>
              <a:spcAft>
                <a:spcPts val="0"/>
              </a:spcAft>
              <a:buSzPts val="1400"/>
              <a:buNone/>
              <a:defRPr sz="1400">
                <a:solidFill>
                  <a:schemeClr val="lt1"/>
                </a:solidFill>
              </a:defRPr>
            </a:lvl5pPr>
            <a:lvl6pPr indent="-228600" lvl="5" marL="2743200" algn="l">
              <a:lnSpc>
                <a:spcPct val="100000"/>
              </a:lnSpc>
              <a:spcBef>
                <a:spcPts val="280"/>
              </a:spcBef>
              <a:spcAft>
                <a:spcPts val="0"/>
              </a:spcAft>
              <a:buSzPts val="1400"/>
              <a:buNone/>
              <a:defRPr sz="1400">
                <a:solidFill>
                  <a:schemeClr val="lt1"/>
                </a:solidFill>
              </a:defRPr>
            </a:lvl6pPr>
            <a:lvl7pPr indent="-228600" lvl="6" marL="3200400" algn="l">
              <a:lnSpc>
                <a:spcPct val="100000"/>
              </a:lnSpc>
              <a:spcBef>
                <a:spcPts val="280"/>
              </a:spcBef>
              <a:spcAft>
                <a:spcPts val="0"/>
              </a:spcAft>
              <a:buSzPts val="1400"/>
              <a:buNone/>
              <a:defRPr sz="1400">
                <a:solidFill>
                  <a:schemeClr val="lt1"/>
                </a:solidFill>
              </a:defRPr>
            </a:lvl7pPr>
            <a:lvl8pPr indent="-228600" lvl="7" marL="3657600" algn="l">
              <a:lnSpc>
                <a:spcPct val="100000"/>
              </a:lnSpc>
              <a:spcBef>
                <a:spcPts val="280"/>
              </a:spcBef>
              <a:spcAft>
                <a:spcPts val="0"/>
              </a:spcAft>
              <a:buSzPts val="1400"/>
              <a:buNone/>
              <a:defRPr sz="1400">
                <a:solidFill>
                  <a:schemeClr val="lt1"/>
                </a:solidFill>
              </a:defRPr>
            </a:lvl8pPr>
            <a:lvl9pPr indent="-228600" lvl="8" marL="4114800" algn="l">
              <a:lnSpc>
                <a:spcPct val="100000"/>
              </a:lnSpc>
              <a:spcBef>
                <a:spcPts val="280"/>
              </a:spcBef>
              <a:spcAft>
                <a:spcPts val="0"/>
              </a:spcAft>
              <a:buSzPts val="1400"/>
              <a:buNone/>
              <a:defRPr sz="1400">
                <a:solidFill>
                  <a:schemeClr val="lt1"/>
                </a:solidFill>
              </a:defRPr>
            </a:lvl9pPr>
          </a:lstStyle>
          <a:p/>
        </p:txBody>
      </p:sp>
      <p:sp>
        <p:nvSpPr>
          <p:cNvPr id="56" name="Google Shape;56;p65"/>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5"/>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66"/>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6"/>
          <p:cNvSpPr txBox="1"/>
          <p:nvPr>
            <p:ph idx="1" type="body"/>
          </p:nvPr>
        </p:nvSpPr>
        <p:spPr>
          <a:xfrm>
            <a:off x="457200" y="1773936"/>
            <a:ext cx="4038600" cy="4623816"/>
          </a:xfrm>
          <a:prstGeom prst="rect">
            <a:avLst/>
          </a:prstGeom>
          <a:noFill/>
          <a:ln>
            <a:noFill/>
          </a:ln>
        </p:spPr>
        <p:txBody>
          <a:bodyPr anchorCtr="0" anchor="t" bIns="45700" lIns="91425"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 name="Google Shape;62;p66"/>
          <p:cNvSpPr txBox="1"/>
          <p:nvPr>
            <p:ph idx="2" type="body"/>
          </p:nvPr>
        </p:nvSpPr>
        <p:spPr>
          <a:xfrm>
            <a:off x="4648200" y="1773936"/>
            <a:ext cx="4038600" cy="4623816"/>
          </a:xfrm>
          <a:prstGeom prst="rect">
            <a:avLst/>
          </a:prstGeom>
          <a:noFill/>
          <a:ln>
            <a:noFill/>
          </a:ln>
        </p:spPr>
        <p:txBody>
          <a:bodyPr anchorCtr="0" anchor="t" bIns="45700" lIns="54850" spcFirstLastPara="1" rIns="91425" wrap="square" tIns="91425">
            <a:normAutofit/>
          </a:bodyPr>
          <a:lstStyle>
            <a:lvl1pPr indent="-370840" lvl="0" marL="457200" algn="l">
              <a:lnSpc>
                <a:spcPct val="100000"/>
              </a:lnSpc>
              <a:spcBef>
                <a:spcPts val="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3" name="Google Shape;63;p66"/>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6"/>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67"/>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45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7"/>
          <p:cNvSpPr txBox="1"/>
          <p:nvPr>
            <p:ph idx="1" type="body"/>
          </p:nvPr>
        </p:nvSpPr>
        <p:spPr>
          <a:xfrm>
            <a:off x="457200" y="1698987"/>
            <a:ext cx="4040188"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9" name="Google Shape;69;p67"/>
          <p:cNvSpPr txBox="1"/>
          <p:nvPr>
            <p:ph idx="2" type="body"/>
          </p:nvPr>
        </p:nvSpPr>
        <p:spPr>
          <a:xfrm>
            <a:off x="457200" y="2449512"/>
            <a:ext cx="4040188"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0" name="Google Shape;70;p67"/>
          <p:cNvSpPr txBox="1"/>
          <p:nvPr>
            <p:ph idx="3" type="body"/>
          </p:nvPr>
        </p:nvSpPr>
        <p:spPr>
          <a:xfrm>
            <a:off x="4645025" y="1698987"/>
            <a:ext cx="4041775" cy="715355"/>
          </a:xfrm>
          <a:prstGeom prst="rect">
            <a:avLst/>
          </a:prstGeom>
          <a:noFill/>
          <a:ln>
            <a:noFill/>
          </a:ln>
        </p:spPr>
        <p:txBody>
          <a:bodyPr anchorCtr="0" anchor="ctr" bIns="45700" lIns="146300" spcFirstLastPara="1" rIns="91425" wrap="square" tIns="91425">
            <a:normAutofit/>
          </a:bodyPr>
          <a:lstStyle>
            <a:lvl1pPr indent="-228600" lvl="0" marL="457200" algn="l">
              <a:lnSpc>
                <a:spcPct val="100000"/>
              </a:lnSpc>
              <a:spcBef>
                <a:spcPts val="0"/>
              </a:spcBef>
              <a:spcAft>
                <a:spcPts val="0"/>
              </a:spcAft>
              <a:buSzPts val="1840"/>
              <a:buNone/>
              <a:defRPr b="1" sz="2300" cap="none"/>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1" name="Google Shape;71;p67"/>
          <p:cNvSpPr txBox="1"/>
          <p:nvPr>
            <p:ph idx="4" type="body"/>
          </p:nvPr>
        </p:nvSpPr>
        <p:spPr>
          <a:xfrm>
            <a:off x="4645025" y="2449512"/>
            <a:ext cx="4041775" cy="3951288"/>
          </a:xfrm>
          <a:prstGeom prst="rect">
            <a:avLst/>
          </a:prstGeom>
          <a:noFill/>
          <a:ln>
            <a:noFill/>
          </a:ln>
        </p:spPr>
        <p:txBody>
          <a:bodyPr anchorCtr="0" anchor="t" bIns="45700" lIns="54850" spcFirstLastPara="1" rIns="91425" wrap="square" tIns="91425">
            <a:normAutofit/>
          </a:bodyPr>
          <a:lstStyle>
            <a:lvl1pPr indent="-350520" lvl="0" marL="457200" algn="l">
              <a:lnSpc>
                <a:spcPct val="100000"/>
              </a:lnSpc>
              <a:spcBef>
                <a:spcPts val="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 name="Google Shape;72;p67"/>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7"/>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68"/>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algn="l">
              <a:lnSpc>
                <a:spcPct val="100000"/>
              </a:lnSpc>
              <a:spcBef>
                <a:spcPts val="0"/>
              </a:spcBef>
              <a:spcAft>
                <a:spcPts val="0"/>
              </a:spcAft>
              <a:buClr>
                <a:srgbClr val="FFC7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8"/>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8"/>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69"/>
          <p:cNvSpPr txBox="1"/>
          <p:nvPr>
            <p:ph type="title"/>
          </p:nvPr>
        </p:nvSpPr>
        <p:spPr>
          <a:xfrm>
            <a:off x="167838" y="152400"/>
            <a:ext cx="2523744" cy="978408"/>
          </a:xfrm>
          <a:prstGeom prst="rect">
            <a:avLst/>
          </a:prstGeom>
          <a:noFill/>
          <a:ln>
            <a:noFill/>
          </a:ln>
        </p:spPr>
        <p:txBody>
          <a:bodyPr anchorCtr="0" anchor="b" bIns="0" lIns="73150" spcFirstLastPara="1" rIns="45700" wrap="square" tIns="45700">
            <a:normAutofit/>
          </a:bodyPr>
          <a:lstStyle>
            <a:lvl1pPr lvl="0" algn="l">
              <a:lnSpc>
                <a:spcPct val="100000"/>
              </a:lnSpc>
              <a:spcBef>
                <a:spcPts val="0"/>
              </a:spcBef>
              <a:spcAft>
                <a:spcPts val="0"/>
              </a:spcAft>
              <a:buClr>
                <a:srgbClr val="FFC700"/>
              </a:buClr>
              <a:buSzPts val="2000"/>
              <a:buFont typeface="Corbel"/>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9"/>
          <p:cNvSpPr txBox="1"/>
          <p:nvPr>
            <p:ph idx="1" type="body"/>
          </p:nvPr>
        </p:nvSpPr>
        <p:spPr>
          <a:xfrm>
            <a:off x="3019377" y="1743133"/>
            <a:ext cx="5920641" cy="4558885"/>
          </a:xfrm>
          <a:prstGeom prst="rect">
            <a:avLst/>
          </a:prstGeom>
          <a:noFill/>
          <a:ln>
            <a:noFill/>
          </a:ln>
        </p:spPr>
        <p:txBody>
          <a:bodyPr anchorCtr="0" anchor="t" bIns="45700" lIns="54850" spcFirstLastPara="1" rIns="91425" wrap="square" tIns="91425">
            <a:normAutofit/>
          </a:bodyPr>
          <a:lstStyle>
            <a:lvl1pPr indent="-391160" lvl="0" marL="457200" algn="l">
              <a:lnSpc>
                <a:spcPct val="100000"/>
              </a:lnSpc>
              <a:spcBef>
                <a:spcPts val="0"/>
              </a:spcBef>
              <a:spcAft>
                <a:spcPts val="0"/>
              </a:spcAft>
              <a:buSzPts val="2560"/>
              <a:buChar char="◼"/>
              <a:defRPr sz="3200"/>
            </a:lvl1pPr>
            <a:lvl2pPr indent="-388619" lvl="1" marL="914400" algn="l">
              <a:lnSpc>
                <a:spcPct val="100000"/>
              </a:lnSpc>
              <a:spcBef>
                <a:spcPts val="560"/>
              </a:spcBef>
              <a:spcAft>
                <a:spcPts val="0"/>
              </a:spcAft>
              <a:buSzPts val="252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3" name="Google Shape;83;p69"/>
          <p:cNvSpPr txBox="1"/>
          <p:nvPr>
            <p:ph idx="2" type="body"/>
          </p:nvPr>
        </p:nvSpPr>
        <p:spPr>
          <a:xfrm>
            <a:off x="167838" y="1730018"/>
            <a:ext cx="2468880" cy="4572000"/>
          </a:xfrm>
          <a:prstGeom prst="rect">
            <a:avLst/>
          </a:prstGeom>
          <a:noFill/>
          <a:ln>
            <a:noFill/>
          </a:ln>
        </p:spPr>
        <p:txBody>
          <a:bodyPr anchorCtr="0" anchor="t" bIns="45700" lIns="54850" spcFirstLastPara="1" rIns="91425" wrap="square" tIns="91425">
            <a:normAutofit/>
          </a:bodyPr>
          <a:lstStyle>
            <a:lvl1pPr indent="-228600" lvl="0" marL="457200" algn="l">
              <a:lnSpc>
                <a:spcPct val="100000"/>
              </a:lnSpc>
              <a:spcBef>
                <a:spcPts val="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6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9"/>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69"/>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88" name="Google Shape;88;p69"/>
          <p:cNvSpPr/>
          <p:nvPr/>
        </p:nvSpPr>
        <p:spPr>
          <a:xfrm>
            <a:off x="2855737" y="0"/>
            <a:ext cx="45720" cy="145389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60"/>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1" name="Google Shape;11;p60"/>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2" name="Google Shape;12;p60"/>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6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lt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lt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lt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lt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lt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lt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Corbel"/>
                <a:ea typeface="Corbel"/>
                <a:cs typeface="Corbel"/>
                <a:sym typeface="Corbel"/>
              </a:defRPr>
            </a:lvl9pPr>
          </a:lstStyle>
          <a:p/>
        </p:txBody>
      </p:sp>
      <p:sp>
        <p:nvSpPr>
          <p:cNvPr id="14" name="Google Shape;14;p60"/>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5" name="Google Shape;15;p60"/>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16" name="Google Shape;16;p6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59"/>
          <p:cNvSpPr/>
          <p:nvPr/>
        </p:nvSpPr>
        <p:spPr>
          <a:xfrm>
            <a:off x="0" y="1435895"/>
            <a:ext cx="9144000" cy="4572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7" name="Google Shape;27;p59"/>
          <p:cNvSpPr/>
          <p:nvPr/>
        </p:nvSpPr>
        <p:spPr>
          <a:xfrm>
            <a:off x="0" y="0"/>
            <a:ext cx="9143999" cy="143373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8" name="Google Shape;28;p59"/>
          <p:cNvSpPr txBox="1"/>
          <p:nvPr>
            <p:ph type="title"/>
          </p:nvPr>
        </p:nvSpPr>
        <p:spPr>
          <a:xfrm>
            <a:off x="457200" y="152400"/>
            <a:ext cx="8229600" cy="1251062"/>
          </a:xfrm>
          <a:prstGeom prst="rect">
            <a:avLst/>
          </a:prstGeom>
          <a:noFill/>
          <a:ln>
            <a:noFill/>
          </a:ln>
        </p:spPr>
        <p:txBody>
          <a:bodyPr anchorCtr="0" anchor="ctr" bIns="45700" lIns="91425" spcFirstLastPara="1" rIns="45700" wrap="square" tIns="45700">
            <a:normAutofit/>
          </a:bodyPr>
          <a:lstStyle>
            <a:lvl1pPr lvl="0" marR="0" rtl="0" algn="l">
              <a:lnSpc>
                <a:spcPct val="100000"/>
              </a:lnSpc>
              <a:spcBef>
                <a:spcPts val="0"/>
              </a:spcBef>
              <a:spcAft>
                <a:spcPts val="0"/>
              </a:spcAft>
              <a:buClr>
                <a:srgbClr val="FFC700"/>
              </a:buClr>
              <a:buSzPts val="4500"/>
              <a:buFont typeface="Corbel"/>
              <a:buNone/>
              <a:defRPr b="1" i="0" sz="4500" u="none" cap="none" strike="noStrike">
                <a:solidFill>
                  <a:srgbClr val="FFC700"/>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p5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lvl1pPr indent="-391160" lvl="0" marL="457200" marR="0" rtl="0" algn="l">
              <a:lnSpc>
                <a:spcPct val="100000"/>
              </a:lnSpc>
              <a:spcBef>
                <a:spcPts val="0"/>
              </a:spcBef>
              <a:spcAft>
                <a:spcPts val="0"/>
              </a:spcAft>
              <a:buClr>
                <a:schemeClr val="accent1"/>
              </a:buClr>
              <a:buSzPts val="2560"/>
              <a:buFont typeface="Noto Sans Symbols"/>
              <a:buChar char="◼"/>
              <a:defRPr b="0" i="0" sz="3200" u="none" cap="none" strike="noStrike">
                <a:solidFill>
                  <a:schemeClr val="dk1"/>
                </a:solidFill>
                <a:latin typeface="Corbel"/>
                <a:ea typeface="Corbel"/>
                <a:cs typeface="Corbel"/>
                <a:sym typeface="Corbel"/>
              </a:defRPr>
            </a:lvl1pPr>
            <a:lvl2pPr indent="-388619" lvl="1" marL="914400" marR="0" rtl="0" algn="l">
              <a:lnSpc>
                <a:spcPct val="100000"/>
              </a:lnSpc>
              <a:spcBef>
                <a:spcPts val="560"/>
              </a:spcBef>
              <a:spcAft>
                <a:spcPts val="0"/>
              </a:spcAft>
              <a:buClr>
                <a:schemeClr val="accent2"/>
              </a:buClr>
              <a:buSzPts val="2520"/>
              <a:buFont typeface="Noto Sans Symbols"/>
              <a:buChar char="▪"/>
              <a:defRPr b="0" i="0" sz="2800" u="none" cap="none" strike="noStrike">
                <a:solidFill>
                  <a:schemeClr val="dk1"/>
                </a:solidFill>
                <a:latin typeface="Corbel"/>
                <a:ea typeface="Corbel"/>
                <a:cs typeface="Corbel"/>
                <a:sym typeface="Corbel"/>
              </a:defRPr>
            </a:lvl2pPr>
            <a:lvl3pPr indent="-381000" lvl="2" marL="1371600" marR="0" rtl="0" algn="l">
              <a:lnSpc>
                <a:spcPct val="100000"/>
              </a:lnSpc>
              <a:spcBef>
                <a:spcPts val="480"/>
              </a:spcBef>
              <a:spcAft>
                <a:spcPts val="0"/>
              </a:spcAft>
              <a:buClr>
                <a:schemeClr val="accent3"/>
              </a:buClr>
              <a:buSzPts val="2400"/>
              <a:buFont typeface="Arial"/>
              <a:buChar char="▪"/>
              <a:defRPr b="0" i="0" sz="2400" u="none" cap="none" strike="noStrike">
                <a:solidFill>
                  <a:schemeClr val="dk1"/>
                </a:solidFill>
                <a:latin typeface="Corbel"/>
                <a:ea typeface="Corbel"/>
                <a:cs typeface="Corbel"/>
                <a:sym typeface="Corbel"/>
              </a:defRPr>
            </a:lvl3pPr>
            <a:lvl4pPr indent="-355600" lvl="3" marL="1828800" marR="0" rtl="0" algn="l">
              <a:lnSpc>
                <a:spcPct val="100000"/>
              </a:lnSpc>
              <a:spcBef>
                <a:spcPts val="400"/>
              </a:spcBef>
              <a:spcAft>
                <a:spcPts val="0"/>
              </a:spcAft>
              <a:buClr>
                <a:schemeClr val="accent4"/>
              </a:buClr>
              <a:buSzPts val="2000"/>
              <a:buFont typeface="Arial"/>
              <a:buChar char="▪"/>
              <a:defRPr b="0" i="0" sz="2000" u="none" cap="none" strike="noStrike">
                <a:solidFill>
                  <a:schemeClr val="dk1"/>
                </a:solidFill>
                <a:latin typeface="Corbel"/>
                <a:ea typeface="Corbel"/>
                <a:cs typeface="Corbel"/>
                <a:sym typeface="Corbel"/>
              </a:defRPr>
            </a:lvl4pPr>
            <a:lvl5pPr indent="-355600" lvl="4" marL="22860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orbel"/>
                <a:ea typeface="Corbel"/>
                <a:cs typeface="Corbel"/>
                <a:sym typeface="Corbel"/>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orbel"/>
                <a:ea typeface="Corbel"/>
                <a:cs typeface="Corbel"/>
                <a:sym typeface="Corbel"/>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Corbel"/>
                <a:ea typeface="Corbel"/>
                <a:cs typeface="Corbel"/>
                <a:sym typeface="Corbel"/>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Corbel"/>
                <a:ea typeface="Corbel"/>
                <a:cs typeface="Corbel"/>
                <a:sym typeface="Corbel"/>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orbel"/>
                <a:ea typeface="Corbel"/>
                <a:cs typeface="Corbel"/>
                <a:sym typeface="Corbel"/>
              </a:defRPr>
            </a:lvl9pPr>
          </a:lstStyle>
          <a:p/>
        </p:txBody>
      </p:sp>
      <p:sp>
        <p:nvSpPr>
          <p:cNvPr id="30" name="Google Shape;30;p59"/>
          <p:cNvSpPr txBox="1"/>
          <p:nvPr>
            <p:ph idx="10" type="dt"/>
          </p:nvPr>
        </p:nvSpPr>
        <p:spPr>
          <a:xfrm>
            <a:off x="457200" y="6476999"/>
            <a:ext cx="2133600" cy="274320"/>
          </a:xfrm>
          <a:prstGeom prst="rect">
            <a:avLst/>
          </a:prstGeom>
          <a:noFill/>
          <a:ln>
            <a:noFill/>
          </a:ln>
        </p:spPr>
        <p:txBody>
          <a:bodyPr anchorCtr="0" anchor="b" bIns="0" lIns="109725"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1" name="Google Shape;31;p59"/>
          <p:cNvSpPr txBox="1"/>
          <p:nvPr>
            <p:ph idx="11" type="ftr"/>
          </p:nvPr>
        </p:nvSpPr>
        <p:spPr>
          <a:xfrm>
            <a:off x="2640596" y="6476999"/>
            <a:ext cx="5507719" cy="274320"/>
          </a:xfrm>
          <a:prstGeom prst="rect">
            <a:avLst/>
          </a:prstGeom>
          <a:noFill/>
          <a:ln>
            <a:noFill/>
          </a:ln>
        </p:spPr>
        <p:txBody>
          <a:bodyPr anchorCtr="0" anchor="b" bIns="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41414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rbel"/>
                <a:ea typeface="Corbel"/>
                <a:cs typeface="Corbel"/>
                <a:sym typeface="Corbel"/>
              </a:defRPr>
            </a:lvl9pPr>
          </a:lstStyle>
          <a:p/>
        </p:txBody>
      </p:sp>
      <p:sp>
        <p:nvSpPr>
          <p:cNvPr id="32" name="Google Shape;32;p5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41414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habal.in/visuals/kmeans/3.html" TargetMode="External"/><Relationship Id="rId5" Type="http://schemas.openxmlformats.org/officeDocument/2006/relationships/hyperlink" Target="http://www.youtube.com/watch?v=5FmnJVv73f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49.png"/><Relationship Id="rId7"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hyperlink" Target="https://courses.csail.mit.edu/6.869/handouts/PAMIMeanshift.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hyperlink" Target="https://en.wikipedia.org/wiki/Kernel_(statist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hyperlink" Target="https://en.wikipedia.org/wiki/Kernel_(statistic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hyperlink" Target="https://en.wikipedia.org/wiki/Kernel_(statist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hyperlink" Target="http://faculty.washington.edu/yenchic/18W_425/Lec6_hist_KDE.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faculty.washington.edu/yenchic/18W_425/Lec6_hist_KDE.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hyperlink" Target="http://homepages.inf.ed.ac.uk/rbf/CVonline/LOCAL_COPIES/TUZEL1/MeanShift.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kmaQAsotT9s" TargetMode="External"/><Relationship Id="rId4" Type="http://schemas.openxmlformats.org/officeDocument/2006/relationships/hyperlink" Target="http://www.youtube.com/watch?feature=player_detailpage&amp;v=M8B3RZVqgO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courses.csail.mit.edu/6.869/handouts/PAMIMeanshift.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hyperlink" Target="https://courses.csail.mit.edu/6.869/handouts/PAMIMeanshift.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link.springer.com/chapter/10.1007/978-3-030-11726-9_2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hyperlink" Target="https://courses.csail.mit.edu/6.869/handouts/PAMIMeanshift.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hyperlink" Target="https://courses.csail.mit.edu/6.869/handouts/PAMIMeanshift.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hyperlink" Target="https://www.ipol.im/pub/art/2019/255/article_lr.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hyperlink" Target="https://www.ipol.im/pub/art/2019/255/article_lr.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homepages.inf.ed.ac.uk/rbf/CVonline/LOCAL_COPIES/TUZEL1/MeanShift.pdf" TargetMode="External"/><Relationship Id="rId4" Type="http://schemas.openxmlformats.org/officeDocument/2006/relationships/hyperlink" Target="http://en.wikipedia.org/wiki/Mean-shi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3.png"/><Relationship Id="rId5"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685800" y="3355848"/>
            <a:ext cx="8077200" cy="1673352"/>
          </a:xfrm>
          <a:prstGeom prst="rect">
            <a:avLst/>
          </a:prstGeom>
          <a:noFill/>
          <a:ln>
            <a:noFill/>
          </a:ln>
        </p:spPr>
        <p:txBody>
          <a:bodyPr anchorCtr="0" anchor="t" bIns="0" lIns="91425" spcFirstLastPara="1" rIns="45700" wrap="square" tIns="0">
            <a:normAutofit/>
          </a:bodyPr>
          <a:lstStyle/>
          <a:p>
            <a:pPr indent="0" lvl="0" marL="0" rtl="0" algn="l">
              <a:lnSpc>
                <a:spcPct val="100000"/>
              </a:lnSpc>
              <a:spcBef>
                <a:spcPts val="0"/>
              </a:spcBef>
              <a:spcAft>
                <a:spcPts val="0"/>
              </a:spcAft>
              <a:buClr>
                <a:srgbClr val="FFC700"/>
              </a:buClr>
              <a:buSzPts val="4700"/>
              <a:buFont typeface="Corbel"/>
              <a:buNone/>
            </a:pPr>
            <a:r>
              <a:rPr lang="en-US"/>
              <a:t>Image Segmentation</a:t>
            </a:r>
            <a:endParaRPr/>
          </a:p>
        </p:txBody>
      </p:sp>
      <p:sp>
        <p:nvSpPr>
          <p:cNvPr id="117" name="Google Shape;117;p1"/>
          <p:cNvSpPr txBox="1"/>
          <p:nvPr>
            <p:ph idx="1" type="subTitle"/>
          </p:nvPr>
        </p:nvSpPr>
        <p:spPr>
          <a:xfrm>
            <a:off x="609600" y="5181600"/>
            <a:ext cx="8077200" cy="1499616"/>
          </a:xfrm>
          <a:prstGeom prst="rect">
            <a:avLst/>
          </a:prstGeom>
          <a:noFill/>
          <a:ln>
            <a:noFill/>
          </a:ln>
        </p:spPr>
        <p:txBody>
          <a:bodyPr anchorCtr="0" anchor="b" bIns="0" lIns="118850" spcFirstLastPara="1" rIns="45700" wrap="square" tIns="0">
            <a:normAutofit/>
          </a:bodyPr>
          <a:lstStyle/>
          <a:p>
            <a:pPr indent="0" lvl="0" marL="0" rtl="0" algn="l">
              <a:lnSpc>
                <a:spcPct val="100000"/>
              </a:lnSpc>
              <a:spcBef>
                <a:spcPts val="0"/>
              </a:spcBef>
              <a:spcAft>
                <a:spcPts val="0"/>
              </a:spcAft>
              <a:buSzPts val="1600"/>
              <a:buNone/>
            </a:pPr>
            <a:r>
              <a:rPr lang="en-US"/>
              <a:t>CS 663, Ajit Rajwade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b="0" l="0" r="0" t="0"/>
          <a:stretch/>
        </p:blipFill>
        <p:spPr>
          <a:xfrm>
            <a:off x="838200" y="533400"/>
            <a:ext cx="5121275" cy="3840163"/>
          </a:xfrm>
          <a:prstGeom prst="rect">
            <a:avLst/>
          </a:prstGeom>
          <a:noFill/>
          <a:ln>
            <a:noFill/>
          </a:ln>
        </p:spPr>
      </p:pic>
      <p:sp>
        <p:nvSpPr>
          <p:cNvPr id="185" name="Google Shape;185;p10"/>
          <p:cNvSpPr/>
          <p:nvPr/>
        </p:nvSpPr>
        <p:spPr>
          <a:xfrm>
            <a:off x="3886200" y="685800"/>
            <a:ext cx="1828800" cy="12192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6" name="Google Shape;186;p10"/>
          <p:cNvSpPr/>
          <p:nvPr/>
        </p:nvSpPr>
        <p:spPr>
          <a:xfrm>
            <a:off x="2743200" y="1846907"/>
            <a:ext cx="1447800" cy="12192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7" name="Google Shape;187;p10"/>
          <p:cNvSpPr/>
          <p:nvPr/>
        </p:nvSpPr>
        <p:spPr>
          <a:xfrm>
            <a:off x="1524000" y="2895600"/>
            <a:ext cx="1295400" cy="1295400"/>
          </a:xfrm>
          <a:prstGeom prst="roundRect">
            <a:avLst>
              <a:gd fmla="val 16667" name="adj"/>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8" name="Google Shape;188;p10"/>
          <p:cNvSpPr txBox="1"/>
          <p:nvPr/>
        </p:nvSpPr>
        <p:spPr>
          <a:xfrm>
            <a:off x="5959475" y="1143000"/>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1</a:t>
            </a:r>
            <a:endParaRPr b="0" i="0" sz="1800" u="none" cap="none" strike="noStrike">
              <a:solidFill>
                <a:schemeClr val="dk1"/>
              </a:solidFill>
              <a:latin typeface="Corbel"/>
              <a:ea typeface="Corbel"/>
              <a:cs typeface="Corbel"/>
              <a:sym typeface="Corbel"/>
            </a:endParaRPr>
          </a:p>
        </p:txBody>
      </p:sp>
      <p:sp>
        <p:nvSpPr>
          <p:cNvPr id="189" name="Google Shape;189;p10"/>
          <p:cNvSpPr txBox="1"/>
          <p:nvPr/>
        </p:nvSpPr>
        <p:spPr>
          <a:xfrm>
            <a:off x="4275137" y="2271841"/>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2</a:t>
            </a:r>
            <a:endParaRPr b="0" i="0" sz="1800" u="none" cap="none" strike="noStrike">
              <a:solidFill>
                <a:schemeClr val="dk1"/>
              </a:solidFill>
              <a:latin typeface="Corbel"/>
              <a:ea typeface="Corbel"/>
              <a:cs typeface="Corbel"/>
              <a:sym typeface="Corbel"/>
            </a:endParaRPr>
          </a:p>
        </p:txBody>
      </p:sp>
      <p:sp>
        <p:nvSpPr>
          <p:cNvPr id="190" name="Google Shape;190;p10"/>
          <p:cNvSpPr txBox="1"/>
          <p:nvPr/>
        </p:nvSpPr>
        <p:spPr>
          <a:xfrm>
            <a:off x="2873374" y="3429000"/>
            <a:ext cx="1050925"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3</a:t>
            </a:r>
            <a:endParaRPr b="0" i="0" sz="1800" u="none" cap="none" strike="noStrike">
              <a:solidFill>
                <a:schemeClr val="dk1"/>
              </a:solidFill>
              <a:latin typeface="Corbel"/>
              <a:ea typeface="Corbel"/>
              <a:cs typeface="Corbel"/>
              <a:sym typeface="Corbel"/>
            </a:endParaRPr>
          </a:p>
        </p:txBody>
      </p:sp>
      <p:sp>
        <p:nvSpPr>
          <p:cNvPr id="191" name="Google Shape;191;p1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type="title"/>
          </p:nvPr>
        </p:nvSpPr>
        <p:spPr>
          <a:xfrm>
            <a:off x="2971800" y="228600"/>
            <a:ext cx="2133600" cy="399861"/>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K-means</a:t>
            </a:r>
            <a:endParaRPr/>
          </a:p>
        </p:txBody>
      </p:sp>
      <p:sp>
        <p:nvSpPr>
          <p:cNvPr id="197" name="Google Shape;197;p11"/>
          <p:cNvSpPr txBox="1"/>
          <p:nvPr>
            <p:ph idx="1" type="body"/>
          </p:nvPr>
        </p:nvSpPr>
        <p:spPr>
          <a:xfrm>
            <a:off x="457200" y="1600200"/>
            <a:ext cx="8229600" cy="4525963"/>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600"/>
              <a:buChar char="◼"/>
            </a:pPr>
            <a:r>
              <a:rPr b="1" lang="en-US" sz="2000"/>
              <a:t>Input</a:t>
            </a:r>
            <a:r>
              <a:rPr lang="en-US" sz="2000"/>
              <a:t>: </a:t>
            </a:r>
            <a:r>
              <a:rPr i="1" lang="en-US" sz="2000"/>
              <a:t>N</a:t>
            </a:r>
            <a:r>
              <a:rPr lang="en-US" sz="2000"/>
              <a:t> data-points: {</a:t>
            </a:r>
            <a:r>
              <a:rPr b="1" lang="en-US" sz="2000"/>
              <a:t>q</a:t>
            </a:r>
            <a:r>
              <a:rPr b="1" baseline="-25000" lang="en-US" sz="2000"/>
              <a:t>1</a:t>
            </a:r>
            <a:r>
              <a:rPr lang="en-US" sz="2000"/>
              <a:t>,</a:t>
            </a:r>
            <a:r>
              <a:rPr b="1" lang="en-US" sz="2000"/>
              <a:t>q</a:t>
            </a:r>
            <a:r>
              <a:rPr b="1" baseline="-25000" lang="en-US" sz="2000"/>
              <a:t>2</a:t>
            </a:r>
            <a:r>
              <a:rPr lang="en-US" sz="2000"/>
              <a:t>,…,</a:t>
            </a:r>
            <a:r>
              <a:rPr b="1" lang="en-US" sz="2000"/>
              <a:t>q</a:t>
            </a:r>
            <a:r>
              <a:rPr b="1" baseline="-25000" lang="en-US" sz="2000"/>
              <a:t>N</a:t>
            </a:r>
            <a:r>
              <a:rPr lang="en-US" sz="2000"/>
              <a:t>}.</a:t>
            </a:r>
            <a:endParaRPr/>
          </a:p>
          <a:p>
            <a:pPr indent="-320040" lvl="0" marL="438912" rtl="0" algn="l">
              <a:lnSpc>
                <a:spcPct val="100000"/>
              </a:lnSpc>
              <a:spcBef>
                <a:spcPts val="0"/>
              </a:spcBef>
              <a:spcAft>
                <a:spcPts val="0"/>
              </a:spcAft>
              <a:buSzPts val="1600"/>
              <a:buChar char="◼"/>
            </a:pPr>
            <a:r>
              <a:rPr b="1" lang="en-US" sz="2000"/>
              <a:t>Output</a:t>
            </a:r>
            <a:r>
              <a:rPr lang="en-US" sz="2000"/>
              <a:t>: A set of </a:t>
            </a:r>
            <a:r>
              <a:rPr i="1" lang="en-US" sz="2000"/>
              <a:t>K</a:t>
            </a:r>
            <a:r>
              <a:rPr lang="en-US" sz="2000"/>
              <a:t> clusters, such that each point </a:t>
            </a:r>
            <a:r>
              <a:rPr b="1" lang="en-US" sz="2000"/>
              <a:t>q</a:t>
            </a:r>
            <a:r>
              <a:rPr b="1" baseline="-25000" lang="en-US" sz="2000"/>
              <a:t>i</a:t>
            </a:r>
            <a:r>
              <a:rPr lang="en-US" sz="2000"/>
              <a:t> ϵ R</a:t>
            </a:r>
            <a:r>
              <a:rPr baseline="30000" lang="en-US" sz="2000"/>
              <a:t>d</a:t>
            </a:r>
            <a:r>
              <a:rPr lang="en-US" sz="2000"/>
              <a:t> (1 ≤ i ≤ N) belongs to exactly one cluster C</a:t>
            </a:r>
            <a:r>
              <a:rPr baseline="-25000" lang="en-US" sz="2000"/>
              <a:t>j</a:t>
            </a:r>
            <a:r>
              <a:rPr lang="en-US" sz="2000"/>
              <a:t> (1 ≤ j ≤ K, K &lt;&lt; N).</a:t>
            </a:r>
            <a:endParaRPr/>
          </a:p>
          <a:p>
            <a:pPr indent="-320040" lvl="0" marL="438912" rtl="0" algn="l">
              <a:lnSpc>
                <a:spcPct val="100000"/>
              </a:lnSpc>
              <a:spcBef>
                <a:spcPts val="0"/>
              </a:spcBef>
              <a:spcAft>
                <a:spcPts val="0"/>
              </a:spcAft>
              <a:buSzPts val="1600"/>
              <a:buChar char="◼"/>
            </a:pPr>
            <a:r>
              <a:rPr b="1" lang="en-US" sz="2000"/>
              <a:t>Method</a:t>
            </a:r>
            <a:r>
              <a:rPr lang="en-US" sz="2000"/>
              <a:t>: </a:t>
            </a:r>
            <a:endParaRPr/>
          </a:p>
          <a:p>
            <a:pPr indent="-514350" lvl="0" marL="514350" rtl="0" algn="l">
              <a:lnSpc>
                <a:spcPct val="100000"/>
              </a:lnSpc>
              <a:spcBef>
                <a:spcPts val="0"/>
              </a:spcBef>
              <a:spcAft>
                <a:spcPts val="0"/>
              </a:spcAft>
              <a:buSzPts val="1600"/>
              <a:buFont typeface="Corbel"/>
              <a:buAutoNum type="arabicPeriod"/>
            </a:pPr>
            <a:r>
              <a:rPr lang="en-US" sz="2000"/>
              <a:t>Pick </a:t>
            </a:r>
            <a:r>
              <a:rPr i="1" lang="en-US" sz="2000"/>
              <a:t>K</a:t>
            </a:r>
            <a:r>
              <a:rPr lang="en-US" sz="2000"/>
              <a:t> = the number of clusters (guessing the “right” K is a difficult problem).</a:t>
            </a:r>
            <a:endParaRPr/>
          </a:p>
          <a:p>
            <a:pPr indent="-514350" lvl="0" marL="514350" rtl="0" algn="l">
              <a:lnSpc>
                <a:spcPct val="100000"/>
              </a:lnSpc>
              <a:spcBef>
                <a:spcPts val="0"/>
              </a:spcBef>
              <a:spcAft>
                <a:spcPts val="0"/>
              </a:spcAft>
              <a:buSzPts val="1600"/>
              <a:buFont typeface="Corbel"/>
              <a:buAutoNum type="arabicPeriod"/>
            </a:pPr>
            <a:r>
              <a:rPr lang="en-US" sz="2000"/>
              <a:t>Define K </a:t>
            </a:r>
            <a:r>
              <a:rPr b="1" lang="en-US" sz="2000"/>
              <a:t>cluster centers </a:t>
            </a:r>
            <a:r>
              <a:rPr lang="en-US" sz="2000"/>
              <a:t>(called </a:t>
            </a:r>
            <a:r>
              <a:rPr b="1" lang="en-US" sz="2000"/>
              <a:t>centroids</a:t>
            </a:r>
            <a:r>
              <a:rPr lang="en-US" sz="2000"/>
              <a:t>) {</a:t>
            </a:r>
            <a:r>
              <a:rPr b="1" lang="en-US" sz="2000"/>
              <a:t>c</a:t>
            </a:r>
            <a:r>
              <a:rPr b="1" baseline="-25000" lang="en-US" sz="2000"/>
              <a:t>1</a:t>
            </a:r>
            <a:r>
              <a:rPr lang="en-US" sz="2000"/>
              <a:t>,</a:t>
            </a:r>
            <a:r>
              <a:rPr b="1" lang="en-US" sz="2000"/>
              <a:t>c</a:t>
            </a:r>
            <a:r>
              <a:rPr b="1" baseline="-25000" lang="en-US" sz="2000"/>
              <a:t>2</a:t>
            </a:r>
            <a:r>
              <a:rPr lang="en-US" sz="2000"/>
              <a:t>,…,</a:t>
            </a:r>
            <a:r>
              <a:rPr b="1" lang="en-US" sz="2000"/>
              <a:t>c</a:t>
            </a:r>
            <a:r>
              <a:rPr b="1" baseline="-25000" lang="en-US" sz="2000"/>
              <a:t>K</a:t>
            </a:r>
            <a:r>
              <a:rPr lang="en-US" sz="2000"/>
              <a:t>} where each center is a point in R</a:t>
            </a:r>
            <a:r>
              <a:rPr baseline="30000" lang="en-US" sz="2000"/>
              <a:t>d</a:t>
            </a:r>
            <a:r>
              <a:rPr lang="en-US" sz="2000"/>
              <a:t>. Initialize them to random values.</a:t>
            </a:r>
            <a:endParaRPr/>
          </a:p>
          <a:p>
            <a:pPr indent="-514350" lvl="0" marL="514350" rtl="0" algn="l">
              <a:lnSpc>
                <a:spcPct val="100000"/>
              </a:lnSpc>
              <a:spcBef>
                <a:spcPts val="0"/>
              </a:spcBef>
              <a:spcAft>
                <a:spcPts val="0"/>
              </a:spcAft>
              <a:buSzPts val="1600"/>
              <a:buFont typeface="Corbel"/>
              <a:buAutoNum type="arabicPeriod"/>
            </a:pPr>
            <a:r>
              <a:rPr lang="en-US" sz="2000"/>
              <a:t>For every </a:t>
            </a:r>
            <a:r>
              <a:rPr b="1" lang="en-US" sz="2000"/>
              <a:t>q</a:t>
            </a:r>
            <a:r>
              <a:rPr b="1" baseline="-25000" lang="en-US" sz="2000"/>
              <a:t>i</a:t>
            </a:r>
            <a:r>
              <a:rPr lang="en-US" sz="2000"/>
              <a:t> , find its closest (in terms of sum squared distance) </a:t>
            </a:r>
            <a:r>
              <a:rPr b="1" lang="en-US" sz="2000"/>
              <a:t>c</a:t>
            </a:r>
            <a:r>
              <a:rPr b="1" baseline="-25000" lang="en-US" sz="2000"/>
              <a:t>j</a:t>
            </a:r>
            <a:r>
              <a:rPr baseline="-25000" lang="en-US" sz="2000"/>
              <a:t> </a:t>
            </a:r>
            <a:r>
              <a:rPr lang="en-US" sz="2000"/>
              <a:t> and assign it the label ‘j’. Do this for every point </a:t>
            </a:r>
            <a:r>
              <a:rPr b="1" lang="en-US" sz="2000"/>
              <a:t>q</a:t>
            </a:r>
            <a:r>
              <a:rPr b="1" baseline="-25000" lang="en-US" sz="2000"/>
              <a:t>i</a:t>
            </a:r>
            <a:r>
              <a:rPr lang="en-US" sz="2000"/>
              <a:t>.</a:t>
            </a:r>
            <a:endParaRPr/>
          </a:p>
          <a:p>
            <a:pPr indent="-514350" lvl="0" marL="514350" rtl="0" algn="l">
              <a:lnSpc>
                <a:spcPct val="100000"/>
              </a:lnSpc>
              <a:spcBef>
                <a:spcPts val="0"/>
              </a:spcBef>
              <a:spcAft>
                <a:spcPts val="0"/>
              </a:spcAft>
              <a:buSzPts val="1600"/>
              <a:buFont typeface="Corbel"/>
              <a:buAutoNum type="arabicPeriod"/>
            </a:pPr>
            <a:r>
              <a:rPr lang="en-US" sz="2000"/>
              <a:t>Re-compute all the </a:t>
            </a:r>
            <a:r>
              <a:rPr i="1" lang="en-US" sz="2000"/>
              <a:t>K</a:t>
            </a:r>
            <a:r>
              <a:rPr lang="en-US" sz="2000"/>
              <a:t> cluster centers as follows:</a:t>
            </a:r>
            <a:endParaRPr/>
          </a:p>
          <a:p>
            <a:pPr indent="-412750" lvl="0" marL="514350" rtl="0" algn="l">
              <a:lnSpc>
                <a:spcPct val="100000"/>
              </a:lnSpc>
              <a:spcBef>
                <a:spcPts val="0"/>
              </a:spcBef>
              <a:spcAft>
                <a:spcPts val="0"/>
              </a:spcAft>
              <a:buSzPts val="1600"/>
              <a:buFont typeface="Corbel"/>
              <a:buNone/>
            </a:pPr>
            <a:r>
              <a:t/>
            </a:r>
            <a:endParaRPr sz="2000"/>
          </a:p>
          <a:p>
            <a:pPr indent="-412750" lvl="0" marL="514350" rtl="0" algn="l">
              <a:lnSpc>
                <a:spcPct val="100000"/>
              </a:lnSpc>
              <a:spcBef>
                <a:spcPts val="0"/>
              </a:spcBef>
              <a:spcAft>
                <a:spcPts val="0"/>
              </a:spcAft>
              <a:buSzPts val="1600"/>
              <a:buFont typeface="Corbel"/>
              <a:buNone/>
            </a:pPr>
            <a:r>
              <a:t/>
            </a:r>
            <a:endParaRPr sz="2000"/>
          </a:p>
          <a:p>
            <a:pPr indent="0" lvl="0" marL="457200" rtl="0" algn="l">
              <a:lnSpc>
                <a:spcPct val="100000"/>
              </a:lnSpc>
              <a:spcBef>
                <a:spcPts val="0"/>
              </a:spcBef>
              <a:spcAft>
                <a:spcPts val="0"/>
              </a:spcAft>
              <a:buNone/>
            </a:pPr>
            <a:r>
              <a:rPr lang="en-US" sz="2000"/>
              <a:t>Repeat steps 3 and 4 above, for a fixed number of iterations, or until the cluster center values don’t change much (called as a </a:t>
            </a:r>
            <a:r>
              <a:rPr b="1" lang="en-US" sz="2000"/>
              <a:t>convergence criterion</a:t>
            </a:r>
            <a:r>
              <a:rPr lang="en-US" sz="2000"/>
              <a:t>).</a:t>
            </a:r>
            <a:endParaRPr/>
          </a:p>
          <a:p>
            <a:pPr indent="0" lvl="0" marL="0" rtl="0" algn="l">
              <a:lnSpc>
                <a:spcPct val="100000"/>
              </a:lnSpc>
              <a:spcBef>
                <a:spcPts val="0"/>
              </a:spcBef>
              <a:spcAft>
                <a:spcPts val="0"/>
              </a:spcAft>
              <a:buSzPts val="1600"/>
              <a:buNone/>
            </a:pPr>
            <a:r>
              <a:rPr lang="en-US" sz="2000"/>
              <a:t>		</a:t>
            </a:r>
            <a:endParaRPr sz="2000"/>
          </a:p>
        </p:txBody>
      </p:sp>
      <p:pic>
        <p:nvPicPr>
          <p:cNvPr id="198" name="Google Shape;198;p11"/>
          <p:cNvPicPr preferRelativeResize="0"/>
          <p:nvPr/>
        </p:nvPicPr>
        <p:blipFill rotWithShape="1">
          <a:blip r:embed="rId3">
            <a:alphaModFix/>
          </a:blip>
          <a:srcRect b="0" l="0" r="0" t="0"/>
          <a:stretch/>
        </p:blipFill>
        <p:spPr>
          <a:xfrm>
            <a:off x="966788" y="5029200"/>
            <a:ext cx="2843212" cy="698500"/>
          </a:xfrm>
          <a:prstGeom prst="rect">
            <a:avLst/>
          </a:prstGeom>
          <a:noFill/>
          <a:ln>
            <a:noFill/>
          </a:ln>
        </p:spPr>
      </p:pic>
      <p:sp>
        <p:nvSpPr>
          <p:cNvPr id="199" name="Google Shape;199;p11"/>
          <p:cNvSpPr txBox="1"/>
          <p:nvPr/>
        </p:nvSpPr>
        <p:spPr>
          <a:xfrm>
            <a:off x="990600" y="762000"/>
            <a:ext cx="7620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orbel"/>
                <a:ea typeface="Corbel"/>
                <a:cs typeface="Corbel"/>
                <a:sym typeface="Corbel"/>
              </a:rPr>
              <a:t>Animation for k-means: </a:t>
            </a:r>
            <a:r>
              <a:rPr b="0" i="0" lang="en-US" sz="1800" u="sng" cap="none" strike="noStrike">
                <a:solidFill>
                  <a:schemeClr val="lt1"/>
                </a:solidFill>
                <a:latin typeface="Corbel"/>
                <a:ea typeface="Corbel"/>
                <a:cs typeface="Corbel"/>
                <a:sym typeface="Corbel"/>
                <a:hlinkClick r:id="rId4">
                  <a:extLst>
                    <a:ext uri="{A12FA001-AC4F-418D-AE19-62706E023703}">
                      <ahyp:hlinkClr val="tx"/>
                    </a:ext>
                  </a:extLst>
                </a:hlinkClick>
              </a:rPr>
              <a:t>http://shabal.in/visuals/kmeans/3.html</a:t>
            </a:r>
            <a:r>
              <a:rPr b="0" i="0" lang="en-US" sz="1800" u="none" cap="none" strike="noStrike">
                <a:solidFill>
                  <a:schemeClr val="lt1"/>
                </a:solidFill>
                <a:latin typeface="Corbel"/>
                <a:ea typeface="Corbel"/>
                <a:cs typeface="Corbel"/>
                <a:sym typeface="Corbel"/>
              </a:rPr>
              <a:t>, </a:t>
            </a:r>
            <a:r>
              <a:rPr b="0" i="0" lang="en-US" sz="1800" u="sng" cap="none" strike="noStrike">
                <a:solidFill>
                  <a:schemeClr val="lt1"/>
                </a:solidFill>
                <a:latin typeface="Corbel"/>
                <a:ea typeface="Corbel"/>
                <a:cs typeface="Corbel"/>
                <a:sym typeface="Corbel"/>
                <a:hlinkClick r:id="rId5">
                  <a:extLst>
                    <a:ext uri="{A12FA001-AC4F-418D-AE19-62706E023703}">
                      <ahyp:hlinkClr val="tx"/>
                    </a:ext>
                  </a:extLst>
                </a:hlinkClick>
              </a:rPr>
              <a:t>http://www.youtube.com/watch?v=5FmnJVv73fU</a:t>
            </a:r>
            <a:endParaRPr b="0" i="0" sz="1800" u="none" cap="none" strike="noStrike">
              <a:solidFill>
                <a:schemeClr val="lt1"/>
              </a:solidFill>
              <a:latin typeface="Corbel"/>
              <a:ea typeface="Corbel"/>
              <a:cs typeface="Corbel"/>
              <a:sym typeface="Corbel"/>
            </a:endParaRPr>
          </a:p>
        </p:txBody>
      </p:sp>
      <p:sp>
        <p:nvSpPr>
          <p:cNvPr id="200" name="Google Shape;200;p1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5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5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5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5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500"/>
                                        <p:tgtEl>
                                          <p:spTgt spid="1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500"/>
                                        <p:tgtEl>
                                          <p:spTgt spid="1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500"/>
                                        <p:tgtEl>
                                          <p:spTgt spid="1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500"/>
                                        <p:tgtEl>
                                          <p:spTgt spid="1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9" st="9"/>
                                            </p:txEl>
                                          </p:spTgt>
                                        </p:tgtEl>
                                        <p:attrNameLst>
                                          <p:attrName>style.visibility</p:attrName>
                                        </p:attrNameLst>
                                      </p:cBhvr>
                                      <p:to>
                                        <p:strVal val="visible"/>
                                      </p:to>
                                    </p:set>
                                    <p:animEffect filter="fade" transition="in">
                                      <p:cBhvr>
                                        <p:cTn dur="500"/>
                                        <p:tgtEl>
                                          <p:spTgt spid="19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0" st="10"/>
                                            </p:txEl>
                                          </p:spTgt>
                                        </p:tgtEl>
                                        <p:attrNameLst>
                                          <p:attrName>style.visibility</p:attrName>
                                        </p:attrNameLst>
                                      </p:cBhvr>
                                      <p:to>
                                        <p:strVal val="visible"/>
                                      </p:to>
                                    </p:set>
                                    <p:animEffect filter="fade" transition="in">
                                      <p:cBhvr>
                                        <p:cTn dur="500"/>
                                        <p:tgtEl>
                                          <p:spTgt spid="19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Variants of k-means</a:t>
            </a:r>
            <a:endParaRPr/>
          </a:p>
        </p:txBody>
      </p:sp>
      <p:sp>
        <p:nvSpPr>
          <p:cNvPr id="206" name="Google Shape;206;p1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20000"/>
          </a:bodyPr>
          <a:lstStyle/>
          <a:p>
            <a:pPr indent="-320040" lvl="0" marL="438912" rtl="0" algn="l">
              <a:lnSpc>
                <a:spcPct val="100000"/>
              </a:lnSpc>
              <a:spcBef>
                <a:spcPts val="0"/>
              </a:spcBef>
              <a:spcAft>
                <a:spcPts val="0"/>
              </a:spcAft>
              <a:buSzPct val="80000"/>
              <a:buChar char="◼"/>
            </a:pPr>
            <a:r>
              <a:rPr lang="en-US"/>
              <a:t>Use some other </a:t>
            </a:r>
            <a:r>
              <a:rPr b="1" lang="en-US"/>
              <a:t>distance measure </a:t>
            </a:r>
            <a:r>
              <a:rPr lang="en-US"/>
              <a:t>instead of Euclidean (i.e. sum of squared) distances.</a:t>
            </a:r>
            <a:endParaRPr/>
          </a:p>
          <a:p>
            <a:pPr indent="-320040" lvl="0" marL="438912" rtl="0" algn="l">
              <a:lnSpc>
                <a:spcPct val="100000"/>
              </a:lnSpc>
              <a:spcBef>
                <a:spcPts val="0"/>
              </a:spcBef>
              <a:spcAft>
                <a:spcPts val="0"/>
              </a:spcAft>
              <a:buSzPct val="80000"/>
              <a:buChar char="◼"/>
            </a:pPr>
            <a:r>
              <a:rPr lang="en-US"/>
              <a:t>Instead of finding centroids, find </a:t>
            </a:r>
            <a:r>
              <a:rPr b="1" lang="en-US"/>
              <a:t>medoids</a:t>
            </a:r>
            <a:r>
              <a:rPr lang="en-US"/>
              <a:t>.</a:t>
            </a:r>
            <a:endParaRPr/>
          </a:p>
          <a:p>
            <a:pPr indent="-320040" lvl="0" marL="438912" rtl="0" algn="l">
              <a:lnSpc>
                <a:spcPct val="100000"/>
              </a:lnSpc>
              <a:spcBef>
                <a:spcPts val="0"/>
              </a:spcBef>
              <a:spcAft>
                <a:spcPts val="0"/>
              </a:spcAft>
              <a:buSzPct val="80000"/>
              <a:buChar char="◼"/>
            </a:pPr>
            <a:r>
              <a:rPr b="1" lang="en-US"/>
              <a:t>Fuzzy</a:t>
            </a:r>
            <a:r>
              <a:rPr lang="en-US"/>
              <a:t> k-means, where a point has a fuzzy degree (between 0 and 1) of belonging to a cluster.</a:t>
            </a:r>
            <a:endParaRPr/>
          </a:p>
          <a:p>
            <a:pPr indent="-320040" lvl="0" marL="438912" rtl="0" algn="l">
              <a:lnSpc>
                <a:spcPct val="100000"/>
              </a:lnSpc>
              <a:spcBef>
                <a:spcPts val="0"/>
              </a:spcBef>
              <a:spcAft>
                <a:spcPts val="0"/>
              </a:spcAft>
              <a:buSzPct val="80000"/>
              <a:buChar char="◼"/>
            </a:pPr>
            <a:r>
              <a:rPr lang="en-US"/>
              <a:t>Use </a:t>
            </a:r>
            <a:r>
              <a:rPr b="1" lang="en-US"/>
              <a:t>fast data structures </a:t>
            </a:r>
            <a:r>
              <a:rPr lang="en-US"/>
              <a:t>to speed up the search for the closest centroid.</a:t>
            </a:r>
            <a:endParaRPr/>
          </a:p>
          <a:p>
            <a:pPr indent="-320040" lvl="0" marL="438912" rtl="0" algn="l">
              <a:lnSpc>
                <a:spcPct val="100000"/>
              </a:lnSpc>
              <a:spcBef>
                <a:spcPts val="0"/>
              </a:spcBef>
              <a:spcAft>
                <a:spcPts val="0"/>
              </a:spcAft>
              <a:buSzPct val="80000"/>
              <a:buChar char="◼"/>
            </a:pPr>
            <a:r>
              <a:rPr b="1" lang="en-US"/>
              <a:t>Gaussian mixture models: </a:t>
            </a:r>
            <a:r>
              <a:rPr lang="en-US"/>
              <a:t>each cluster is represented by a Gaussian probability density function (pdf), where the mean of the Gaussian pdf coincides with the cluster centroid. Assignments of points to clusters are not deterministic, but probabilistic.</a:t>
            </a:r>
            <a:endParaRPr/>
          </a:p>
        </p:txBody>
      </p:sp>
      <p:sp>
        <p:nvSpPr>
          <p:cNvPr id="207" name="Google Shape;207;p1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5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5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5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500"/>
                                        <p:tgtEl>
                                          <p:spTgt spid="2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animEffect filter="fade" transition="in">
                                      <p:cBhvr>
                                        <p:cTn dur="500"/>
                                        <p:tgtEl>
                                          <p:spTgt spid="2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K-means and Image segmentation</a:t>
            </a:r>
            <a:endParaRPr/>
          </a:p>
        </p:txBody>
      </p:sp>
      <p:sp>
        <p:nvSpPr>
          <p:cNvPr id="213" name="Google Shape;213;p1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For each pixel location (x</a:t>
            </a:r>
            <a:r>
              <a:rPr baseline="-25000" lang="en-US"/>
              <a:t>i</a:t>
            </a:r>
            <a:r>
              <a:rPr lang="en-US"/>
              <a:t>,y</a:t>
            </a:r>
            <a:r>
              <a:rPr baseline="-25000" lang="en-US"/>
              <a:t>i</a:t>
            </a:r>
            <a:r>
              <a:rPr lang="en-US"/>
              <a:t>), create a feature vector </a:t>
            </a:r>
            <a:r>
              <a:rPr b="1" lang="en-US"/>
              <a:t>q</a:t>
            </a:r>
            <a:r>
              <a:rPr b="1" baseline="-25000" lang="en-US"/>
              <a:t>i</a:t>
            </a:r>
            <a:r>
              <a:rPr lang="en-US"/>
              <a:t> = (x</a:t>
            </a:r>
            <a:r>
              <a:rPr baseline="-25000" lang="en-US"/>
              <a:t>i</a:t>
            </a:r>
            <a:r>
              <a:rPr lang="en-US"/>
              <a:t>,y</a:t>
            </a:r>
            <a:r>
              <a:rPr baseline="-25000" lang="en-US"/>
              <a:t>i</a:t>
            </a:r>
            <a:r>
              <a:rPr lang="en-US"/>
              <a:t>,R(x</a:t>
            </a:r>
            <a:r>
              <a:rPr baseline="-25000" lang="en-US"/>
              <a:t>i</a:t>
            </a:r>
            <a:r>
              <a:rPr lang="en-US"/>
              <a:t>,y</a:t>
            </a:r>
            <a:r>
              <a:rPr baseline="-25000" lang="en-US"/>
              <a:t>i</a:t>
            </a:r>
            <a:r>
              <a:rPr lang="en-US"/>
              <a:t>),G(x</a:t>
            </a:r>
            <a:r>
              <a:rPr baseline="-25000" lang="en-US"/>
              <a:t>i</a:t>
            </a:r>
            <a:r>
              <a:rPr lang="en-US"/>
              <a:t>,y</a:t>
            </a:r>
            <a:r>
              <a:rPr baseline="-25000" lang="en-US"/>
              <a:t>i</a:t>
            </a:r>
            <a:r>
              <a:rPr lang="en-US"/>
              <a:t>),B(x</a:t>
            </a:r>
            <a:r>
              <a:rPr baseline="-25000" lang="en-US"/>
              <a:t>i</a:t>
            </a:r>
            <a:r>
              <a:rPr lang="en-US"/>
              <a:t>,y</a:t>
            </a:r>
            <a:r>
              <a:rPr baseline="-25000" lang="en-US"/>
              <a:t>i</a:t>
            </a:r>
            <a:r>
              <a:rPr lang="en-US"/>
              <a:t>)) in case of color images, or (x</a:t>
            </a:r>
            <a:r>
              <a:rPr baseline="-25000" lang="en-US"/>
              <a:t>i</a:t>
            </a:r>
            <a:r>
              <a:rPr lang="en-US"/>
              <a:t>,y</a:t>
            </a:r>
            <a:r>
              <a:rPr baseline="-25000" lang="en-US"/>
              <a:t>i</a:t>
            </a:r>
            <a:r>
              <a:rPr lang="en-US"/>
              <a:t>,I(x</a:t>
            </a:r>
            <a:r>
              <a:rPr baseline="-25000" lang="en-US"/>
              <a:t>i</a:t>
            </a:r>
            <a:r>
              <a:rPr lang="en-US"/>
              <a:t>,y</a:t>
            </a:r>
            <a:r>
              <a:rPr baseline="-25000" lang="en-US"/>
              <a:t>i</a:t>
            </a:r>
            <a:r>
              <a:rPr lang="en-US"/>
              <a:t>)) in case of gray-scale images.</a:t>
            </a:r>
            <a:endParaRPr/>
          </a:p>
          <a:p>
            <a:pPr indent="-320040" lvl="0" marL="438912" rtl="0" algn="l">
              <a:lnSpc>
                <a:spcPct val="100000"/>
              </a:lnSpc>
              <a:spcBef>
                <a:spcPts val="0"/>
              </a:spcBef>
              <a:spcAft>
                <a:spcPts val="0"/>
              </a:spcAft>
              <a:buSzPct val="80000"/>
              <a:buChar char="◼"/>
            </a:pPr>
            <a:r>
              <a:rPr lang="en-US"/>
              <a:t>Perform k-means on these feature vectors. For an image with N pixels, there will be N feature-vectors to be clustered. Each feature vector is 5-dimensional for a color image, or 3-dimensional for a grayscale image.</a:t>
            </a:r>
            <a:endParaRPr/>
          </a:p>
          <a:p>
            <a:pPr indent="-320040" lvl="0" marL="438912" rtl="0" algn="l">
              <a:lnSpc>
                <a:spcPct val="100000"/>
              </a:lnSpc>
              <a:spcBef>
                <a:spcPts val="0"/>
              </a:spcBef>
              <a:spcAft>
                <a:spcPts val="0"/>
              </a:spcAft>
              <a:buSzPct val="80000"/>
              <a:buChar char="◼"/>
            </a:pPr>
            <a:r>
              <a:rPr lang="en-US">
                <a:solidFill>
                  <a:srgbClr val="FF0000"/>
                </a:solidFill>
              </a:rPr>
              <a:t>What will happen if we use (R(x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),G(x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),B(x</a:t>
            </a:r>
            <a:r>
              <a:rPr baseline="-25000" lang="en-US">
                <a:solidFill>
                  <a:srgbClr val="FF0000"/>
                </a:solidFill>
              </a:rPr>
              <a:t>i</a:t>
            </a:r>
            <a:r>
              <a:rPr lang="en-US">
                <a:solidFill>
                  <a:srgbClr val="FF0000"/>
                </a:solidFill>
              </a:rPr>
              <a:t>,y</a:t>
            </a:r>
            <a:r>
              <a:rPr baseline="-25000" lang="en-US">
                <a:solidFill>
                  <a:srgbClr val="FF0000"/>
                </a:solidFill>
              </a:rPr>
              <a:t>i</a:t>
            </a:r>
            <a:r>
              <a:rPr lang="en-US">
                <a:solidFill>
                  <a:srgbClr val="FF0000"/>
                </a:solidFill>
              </a:rPr>
              <a:t>)) as a feature vector?</a:t>
            </a:r>
            <a:endParaRPr>
              <a:solidFill>
                <a:srgbClr val="FF0000"/>
              </a:solidFill>
            </a:endParaRPr>
          </a:p>
        </p:txBody>
      </p:sp>
      <p:sp>
        <p:nvSpPr>
          <p:cNvPr id="214" name="Google Shape;214;p1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But…K-means is problematic!</a:t>
            </a:r>
            <a:endParaRPr/>
          </a:p>
        </p:txBody>
      </p:sp>
      <p:sp>
        <p:nvSpPr>
          <p:cNvPr id="220" name="Google Shape;220;p1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b="1" lang="en-US"/>
              <a:t>How to find a good K? </a:t>
            </a:r>
            <a:r>
              <a:rPr lang="en-US"/>
              <a:t>Too small a K will lead to under-clustering, too large a K is very expensive and will lead to over-clustering.</a:t>
            </a:r>
            <a:endParaRPr/>
          </a:p>
          <a:p>
            <a:pPr indent="-320040" lvl="0" marL="438912" rtl="0" algn="l">
              <a:lnSpc>
                <a:spcPct val="100000"/>
              </a:lnSpc>
              <a:spcBef>
                <a:spcPts val="0"/>
              </a:spcBef>
              <a:spcAft>
                <a:spcPts val="0"/>
              </a:spcAft>
              <a:buSzPts val="2560"/>
              <a:buChar char="◼"/>
            </a:pPr>
            <a:r>
              <a:rPr lang="en-US"/>
              <a:t>Highly </a:t>
            </a:r>
            <a:r>
              <a:rPr b="1" lang="en-US"/>
              <a:t>sensitive to the initial assignments </a:t>
            </a:r>
            <a:r>
              <a:rPr lang="en-US"/>
              <a:t>of the centroid values.</a:t>
            </a:r>
            <a:endParaRPr/>
          </a:p>
          <a:p>
            <a:pPr indent="-320040" lvl="0" marL="438912" rtl="0" algn="l">
              <a:lnSpc>
                <a:spcPct val="100000"/>
              </a:lnSpc>
              <a:spcBef>
                <a:spcPts val="0"/>
              </a:spcBef>
              <a:spcAft>
                <a:spcPts val="0"/>
              </a:spcAft>
              <a:buSzPts val="2560"/>
              <a:buChar char="◼"/>
            </a:pPr>
            <a:r>
              <a:rPr lang="en-US"/>
              <a:t>Can be slow to converge, and in fact may converge to a “bad” assignment of clusters.</a:t>
            </a:r>
            <a:endParaRPr/>
          </a:p>
        </p:txBody>
      </p:sp>
      <p:sp>
        <p:nvSpPr>
          <p:cNvPr id="221" name="Google Shape;221;p1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5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5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500"/>
                                        <p:tgtEl>
                                          <p:spTgt spid="22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5"/>
          <p:cNvPicPr preferRelativeResize="0"/>
          <p:nvPr/>
        </p:nvPicPr>
        <p:blipFill rotWithShape="1">
          <a:blip r:embed="rId3">
            <a:alphaModFix/>
          </a:blip>
          <a:srcRect b="0" l="0" r="0" t="0"/>
          <a:stretch/>
        </p:blipFill>
        <p:spPr>
          <a:xfrm>
            <a:off x="-457200" y="-152400"/>
            <a:ext cx="3840163" cy="3070225"/>
          </a:xfrm>
          <a:prstGeom prst="rect">
            <a:avLst/>
          </a:prstGeom>
          <a:noFill/>
          <a:ln>
            <a:noFill/>
          </a:ln>
        </p:spPr>
      </p:pic>
      <p:pic>
        <p:nvPicPr>
          <p:cNvPr id="227" name="Google Shape;227;p15"/>
          <p:cNvPicPr preferRelativeResize="0"/>
          <p:nvPr/>
        </p:nvPicPr>
        <p:blipFill rotWithShape="1">
          <a:blip r:embed="rId4">
            <a:alphaModFix/>
          </a:blip>
          <a:srcRect b="0" l="0" r="0" t="0"/>
          <a:stretch/>
        </p:blipFill>
        <p:spPr>
          <a:xfrm>
            <a:off x="2362200" y="-152400"/>
            <a:ext cx="3840163" cy="3070225"/>
          </a:xfrm>
          <a:prstGeom prst="rect">
            <a:avLst/>
          </a:prstGeom>
          <a:noFill/>
          <a:ln>
            <a:noFill/>
          </a:ln>
        </p:spPr>
      </p:pic>
      <p:pic>
        <p:nvPicPr>
          <p:cNvPr id="228" name="Google Shape;228;p15"/>
          <p:cNvPicPr preferRelativeResize="0"/>
          <p:nvPr/>
        </p:nvPicPr>
        <p:blipFill rotWithShape="1">
          <a:blip r:embed="rId5">
            <a:alphaModFix/>
          </a:blip>
          <a:srcRect b="0" l="0" r="0" t="0"/>
          <a:stretch/>
        </p:blipFill>
        <p:spPr>
          <a:xfrm>
            <a:off x="5410200" y="-76200"/>
            <a:ext cx="3840163" cy="2979737"/>
          </a:xfrm>
          <a:prstGeom prst="rect">
            <a:avLst/>
          </a:prstGeom>
          <a:noFill/>
          <a:ln>
            <a:noFill/>
          </a:ln>
        </p:spPr>
      </p:pic>
      <p:sp>
        <p:nvSpPr>
          <p:cNvPr id="229" name="Google Shape;229;p15"/>
          <p:cNvSpPr txBox="1"/>
          <p:nvPr/>
        </p:nvSpPr>
        <p:spPr>
          <a:xfrm>
            <a:off x="3124200" y="25146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30</a:t>
            </a:r>
            <a:endParaRPr b="0" i="0" sz="1800" u="none" cap="none" strike="noStrike">
              <a:solidFill>
                <a:schemeClr val="dk1"/>
              </a:solidFill>
              <a:latin typeface="Corbel"/>
              <a:ea typeface="Corbel"/>
              <a:cs typeface="Corbel"/>
              <a:sym typeface="Corbel"/>
            </a:endParaRPr>
          </a:p>
        </p:txBody>
      </p:sp>
      <p:sp>
        <p:nvSpPr>
          <p:cNvPr id="230" name="Google Shape;230;p15"/>
          <p:cNvSpPr txBox="1"/>
          <p:nvPr/>
        </p:nvSpPr>
        <p:spPr>
          <a:xfrm>
            <a:off x="6126163" y="2458005"/>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30</a:t>
            </a:r>
            <a:endParaRPr b="0" i="0" sz="1800" u="none" cap="none" strike="noStrike">
              <a:solidFill>
                <a:schemeClr val="dk1"/>
              </a:solidFill>
              <a:latin typeface="Corbel"/>
              <a:ea typeface="Corbel"/>
              <a:cs typeface="Corbel"/>
              <a:sym typeface="Corbel"/>
            </a:endParaRPr>
          </a:p>
        </p:txBody>
      </p:sp>
      <p:pic>
        <p:nvPicPr>
          <p:cNvPr id="231" name="Google Shape;231;p15"/>
          <p:cNvPicPr preferRelativeResize="0"/>
          <p:nvPr/>
        </p:nvPicPr>
        <p:blipFill rotWithShape="1">
          <a:blip r:embed="rId6">
            <a:alphaModFix/>
          </a:blip>
          <a:srcRect b="0" l="0" r="0" t="0"/>
          <a:stretch/>
        </p:blipFill>
        <p:spPr>
          <a:xfrm>
            <a:off x="-609600" y="3124199"/>
            <a:ext cx="3840163" cy="3070225"/>
          </a:xfrm>
          <a:prstGeom prst="rect">
            <a:avLst/>
          </a:prstGeom>
          <a:noFill/>
          <a:ln>
            <a:noFill/>
          </a:ln>
        </p:spPr>
      </p:pic>
      <p:pic>
        <p:nvPicPr>
          <p:cNvPr id="232" name="Google Shape;232;p15"/>
          <p:cNvPicPr preferRelativeResize="0"/>
          <p:nvPr/>
        </p:nvPicPr>
        <p:blipFill rotWithShape="1">
          <a:blip r:embed="rId7">
            <a:alphaModFix/>
          </a:blip>
          <a:srcRect b="0" l="0" r="0" t="0"/>
          <a:stretch/>
        </p:blipFill>
        <p:spPr>
          <a:xfrm>
            <a:off x="2362200" y="3124199"/>
            <a:ext cx="3840163" cy="3070225"/>
          </a:xfrm>
          <a:prstGeom prst="rect">
            <a:avLst/>
          </a:prstGeom>
          <a:noFill/>
          <a:ln>
            <a:noFill/>
          </a:ln>
        </p:spPr>
      </p:pic>
      <p:sp>
        <p:nvSpPr>
          <p:cNvPr id="233" name="Google Shape;233;p15"/>
          <p:cNvSpPr txBox="1"/>
          <p:nvPr/>
        </p:nvSpPr>
        <p:spPr>
          <a:xfrm>
            <a:off x="228600" y="5825092"/>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50</a:t>
            </a:r>
            <a:endParaRPr b="0" i="0" sz="1800" u="none" cap="none" strike="noStrike">
              <a:solidFill>
                <a:schemeClr val="dk1"/>
              </a:solidFill>
              <a:latin typeface="Corbel"/>
              <a:ea typeface="Corbel"/>
              <a:cs typeface="Corbel"/>
              <a:sym typeface="Corbel"/>
            </a:endParaRPr>
          </a:p>
        </p:txBody>
      </p:sp>
      <p:sp>
        <p:nvSpPr>
          <p:cNvPr id="234" name="Google Shape;234;p15"/>
          <p:cNvSpPr txBox="1"/>
          <p:nvPr/>
        </p:nvSpPr>
        <p:spPr>
          <a:xfrm>
            <a:off x="3124200" y="5845404"/>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K = 50</a:t>
            </a:r>
            <a:endParaRPr b="0" i="0" sz="1800" u="none" cap="none" strike="noStrike">
              <a:solidFill>
                <a:schemeClr val="dk1"/>
              </a:solidFill>
              <a:latin typeface="Corbel"/>
              <a:ea typeface="Corbel"/>
              <a:cs typeface="Corbel"/>
              <a:sym typeface="Corbel"/>
            </a:endParaRPr>
          </a:p>
        </p:txBody>
      </p:sp>
      <p:sp>
        <p:nvSpPr>
          <p:cNvPr id="235" name="Google Shape;235;p15"/>
          <p:cNvSpPr txBox="1"/>
          <p:nvPr/>
        </p:nvSpPr>
        <p:spPr>
          <a:xfrm>
            <a:off x="5791200" y="3276600"/>
            <a:ext cx="31242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The segmentation results using K-means will vary if you chose different values of K. Even for the same K, you will get different results if you initialized the cluster centers differently.</a:t>
            </a:r>
            <a:endParaRPr b="0" i="0" sz="1800" u="none" cap="none" strike="noStrike">
              <a:solidFill>
                <a:schemeClr val="dk1"/>
              </a:solidFill>
              <a:latin typeface="Corbel"/>
              <a:ea typeface="Corbel"/>
              <a:cs typeface="Corbel"/>
              <a:sym typeface="Corbel"/>
            </a:endParaRPr>
          </a:p>
        </p:txBody>
      </p:sp>
      <p:sp>
        <p:nvSpPr>
          <p:cNvPr id="236" name="Google Shape;236;p15"/>
          <p:cNvSpPr/>
          <p:nvPr/>
        </p:nvSpPr>
        <p:spPr>
          <a:xfrm>
            <a:off x="3505200" y="1524000"/>
            <a:ext cx="609600" cy="685800"/>
          </a:xfrm>
          <a:prstGeom prst="rect">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37" name="Google Shape;237;p15"/>
          <p:cNvSpPr/>
          <p:nvPr/>
        </p:nvSpPr>
        <p:spPr>
          <a:xfrm>
            <a:off x="6400800" y="1524000"/>
            <a:ext cx="609600" cy="609600"/>
          </a:xfrm>
          <a:prstGeom prst="rect">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38" name="Google Shape;238;p1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Mean-shift</a:t>
            </a:r>
            <a:endParaRPr/>
          </a:p>
        </p:txBody>
      </p:sp>
      <p:sp>
        <p:nvSpPr>
          <p:cNvPr id="244" name="Google Shape;244;p1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It is a technique that does not require you to pre-specify the value of </a:t>
            </a:r>
            <a:r>
              <a:rPr i="1" lang="en-US"/>
              <a:t>K</a:t>
            </a:r>
            <a:r>
              <a:rPr lang="en-US"/>
              <a:t>.</a:t>
            </a:r>
            <a:endParaRPr/>
          </a:p>
          <a:p>
            <a:pPr indent="-320040" lvl="0" marL="438912" rtl="0" algn="l">
              <a:lnSpc>
                <a:spcPct val="100000"/>
              </a:lnSpc>
              <a:spcBef>
                <a:spcPts val="0"/>
              </a:spcBef>
              <a:spcAft>
                <a:spcPts val="0"/>
              </a:spcAft>
              <a:buSzPct val="80000"/>
              <a:buChar char="◼"/>
            </a:pPr>
            <a:r>
              <a:rPr lang="en-US"/>
              <a:t>It gives you a mathematically clean and convenient to use convergence criterion.</a:t>
            </a:r>
            <a:endParaRPr/>
          </a:p>
          <a:p>
            <a:pPr indent="-320040" lvl="0" marL="438912" rtl="0" algn="l">
              <a:lnSpc>
                <a:spcPct val="100000"/>
              </a:lnSpc>
              <a:spcBef>
                <a:spcPts val="0"/>
              </a:spcBef>
              <a:spcAft>
                <a:spcPts val="0"/>
              </a:spcAft>
              <a:buSzPct val="80000"/>
              <a:buChar char="◼"/>
            </a:pPr>
            <a:r>
              <a:rPr lang="en-US"/>
              <a:t>It is heavily parallelizable.</a:t>
            </a:r>
            <a:endParaRPr/>
          </a:p>
          <a:p>
            <a:pPr indent="-320040" lvl="0" marL="438912" rtl="0" algn="l">
              <a:lnSpc>
                <a:spcPct val="100000"/>
              </a:lnSpc>
              <a:spcBef>
                <a:spcPts val="0"/>
              </a:spcBef>
              <a:spcAft>
                <a:spcPts val="0"/>
              </a:spcAft>
              <a:buSzPct val="80000"/>
              <a:buChar char="◼"/>
            </a:pPr>
            <a:r>
              <a:rPr lang="en-US"/>
              <a:t>It has shown success in so many image processing and computer vision applications!</a:t>
            </a:r>
            <a:endParaRPr/>
          </a:p>
          <a:p>
            <a:pPr indent="0" lvl="0" marL="0" rtl="0" algn="l">
              <a:lnSpc>
                <a:spcPct val="100000"/>
              </a:lnSpc>
              <a:spcBef>
                <a:spcPts val="0"/>
              </a:spcBef>
              <a:spcAft>
                <a:spcPts val="0"/>
              </a:spcAft>
              <a:buSzPct val="80000"/>
              <a:buNone/>
            </a:pPr>
            <a:r>
              <a:rPr lang="en-US">
                <a:solidFill>
                  <a:srgbClr val="0C0C0C"/>
                </a:solidFill>
              </a:rPr>
              <a:t>To understand mean-shift, we need to understand an important machine learning concept – called </a:t>
            </a:r>
            <a:r>
              <a:rPr b="1" lang="en-US">
                <a:solidFill>
                  <a:srgbClr val="FF0000"/>
                </a:solidFill>
              </a:rPr>
              <a:t>probability density estimation</a:t>
            </a:r>
            <a:r>
              <a:rPr lang="en-US">
                <a:solidFill>
                  <a:srgbClr val="0C0C0C"/>
                </a:solidFill>
              </a:rPr>
              <a:t>, and in particular</a:t>
            </a:r>
            <a:r>
              <a:rPr lang="en-US">
                <a:solidFill>
                  <a:srgbClr val="FF0000"/>
                </a:solidFill>
              </a:rPr>
              <a:t> </a:t>
            </a:r>
            <a:r>
              <a:rPr b="1" lang="en-US">
                <a:solidFill>
                  <a:srgbClr val="FF0000"/>
                </a:solidFill>
              </a:rPr>
              <a:t>kernel density estimation</a:t>
            </a:r>
            <a:r>
              <a:rPr lang="en-US">
                <a:solidFill>
                  <a:srgbClr val="FF0000"/>
                </a:solidFill>
              </a:rPr>
              <a:t>.</a:t>
            </a:r>
            <a:endParaRPr>
              <a:solidFill>
                <a:srgbClr val="FF0000"/>
              </a:solidFill>
            </a:endParaRPr>
          </a:p>
        </p:txBody>
      </p:sp>
      <p:sp>
        <p:nvSpPr>
          <p:cNvPr id="245" name="Google Shape;245;p1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5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5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500"/>
                                        <p:tgtEl>
                                          <p:spTgt spid="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Effect filter="fade" transition="in">
                                      <p:cBhvr>
                                        <p:cTn dur="500"/>
                                        <p:tgtEl>
                                          <p:spTgt spid="2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animEffect filter="fade" transition="in">
                                      <p:cBhvr>
                                        <p:cTn dur="500"/>
                                        <p:tgtEl>
                                          <p:spTgt spid="2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Clustering and probability density functions</a:t>
            </a:r>
            <a:endParaRPr/>
          </a:p>
        </p:txBody>
      </p:sp>
      <p:sp>
        <p:nvSpPr>
          <p:cNvPr id="251" name="Google Shape;251;p1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We can consider that the data points we want to cluster are </a:t>
            </a:r>
            <a:r>
              <a:rPr b="1" lang="en-US"/>
              <a:t>samples</a:t>
            </a:r>
            <a:r>
              <a:rPr lang="en-US"/>
              <a:t> from some (unknown) probability density function (pdf).</a:t>
            </a:r>
            <a:endParaRPr/>
          </a:p>
          <a:p>
            <a:pPr indent="-320040" lvl="0" marL="438912" rtl="0" algn="l">
              <a:lnSpc>
                <a:spcPct val="100000"/>
              </a:lnSpc>
              <a:spcBef>
                <a:spcPts val="0"/>
              </a:spcBef>
              <a:spcAft>
                <a:spcPts val="0"/>
              </a:spcAft>
              <a:buSzPct val="80000"/>
              <a:buChar char="◼"/>
            </a:pPr>
            <a:r>
              <a:rPr lang="en-US"/>
              <a:t>The underlying pdf is unknown, but given the samples, we can </a:t>
            </a:r>
            <a:r>
              <a:rPr b="1" lang="en-US"/>
              <a:t>estimate</a:t>
            </a:r>
            <a:r>
              <a:rPr lang="en-US"/>
              <a:t> it. </a:t>
            </a:r>
            <a:endParaRPr/>
          </a:p>
          <a:p>
            <a:pPr indent="-320040" lvl="0" marL="438912" rtl="0" algn="l">
              <a:lnSpc>
                <a:spcPct val="100000"/>
              </a:lnSpc>
              <a:spcBef>
                <a:spcPts val="0"/>
              </a:spcBef>
              <a:spcAft>
                <a:spcPts val="0"/>
              </a:spcAft>
              <a:buSzPct val="80000"/>
              <a:buChar char="◼"/>
            </a:pPr>
            <a:r>
              <a:rPr lang="en-US"/>
              <a:t>If we have more and more samples, our estimates will be more and more accurate. </a:t>
            </a:r>
            <a:endParaRPr/>
          </a:p>
          <a:p>
            <a:pPr indent="-320040" lvl="0" marL="438912" rtl="0" algn="l">
              <a:lnSpc>
                <a:spcPct val="100000"/>
              </a:lnSpc>
              <a:spcBef>
                <a:spcPts val="0"/>
              </a:spcBef>
              <a:spcAft>
                <a:spcPts val="0"/>
              </a:spcAft>
              <a:buSzPct val="80000"/>
              <a:buChar char="◼"/>
            </a:pPr>
            <a:r>
              <a:rPr lang="en-US">
                <a:solidFill>
                  <a:srgbClr val="FF0000"/>
                </a:solidFill>
              </a:rPr>
              <a:t>It turns out (see next slide) that the cluster centers are </a:t>
            </a:r>
            <a:r>
              <a:rPr b="1" lang="en-US">
                <a:solidFill>
                  <a:srgbClr val="FF0000"/>
                </a:solidFill>
              </a:rPr>
              <a:t>modes </a:t>
            </a:r>
            <a:r>
              <a:rPr i="1" lang="en-US">
                <a:solidFill>
                  <a:srgbClr val="FF0000"/>
                </a:solidFill>
              </a:rPr>
              <a:t>(i.e.</a:t>
            </a:r>
            <a:r>
              <a:rPr b="1" lang="en-US">
                <a:solidFill>
                  <a:srgbClr val="FF0000"/>
                </a:solidFill>
              </a:rPr>
              <a:t> local maxima</a:t>
            </a:r>
            <a:r>
              <a:rPr i="1" lang="en-US">
                <a:solidFill>
                  <a:srgbClr val="FF0000"/>
                </a:solidFill>
              </a:rPr>
              <a:t>)</a:t>
            </a:r>
            <a:r>
              <a:rPr lang="en-US">
                <a:solidFill>
                  <a:srgbClr val="FF0000"/>
                </a:solidFill>
              </a:rPr>
              <a:t> of the pdf, i.e. they are points where the pdf has </a:t>
            </a:r>
            <a:r>
              <a:rPr b="1" lang="en-US">
                <a:solidFill>
                  <a:srgbClr val="FF0000"/>
                </a:solidFill>
              </a:rPr>
              <a:t>maximum value</a:t>
            </a:r>
            <a:r>
              <a:rPr lang="en-US">
                <a:solidFill>
                  <a:srgbClr val="FF0000"/>
                </a:solidFill>
              </a:rPr>
              <a:t>!</a:t>
            </a:r>
            <a:endParaRPr>
              <a:solidFill>
                <a:srgbClr val="FF0000"/>
              </a:solidFill>
            </a:endParaRPr>
          </a:p>
        </p:txBody>
      </p:sp>
      <p:sp>
        <p:nvSpPr>
          <p:cNvPr id="252" name="Google Shape;252;p1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5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5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5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500"/>
                                        <p:tgtEl>
                                          <p:spTgt spid="2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8"/>
          <p:cNvPicPr preferRelativeResize="0"/>
          <p:nvPr/>
        </p:nvPicPr>
        <p:blipFill rotWithShape="1">
          <a:blip r:embed="rId3">
            <a:alphaModFix/>
          </a:blip>
          <a:srcRect b="0" l="0" r="0" t="0"/>
          <a:stretch/>
        </p:blipFill>
        <p:spPr>
          <a:xfrm>
            <a:off x="838201" y="0"/>
            <a:ext cx="5943600" cy="840466"/>
          </a:xfrm>
          <a:prstGeom prst="rect">
            <a:avLst/>
          </a:prstGeom>
          <a:noFill/>
          <a:ln>
            <a:noFill/>
          </a:ln>
        </p:spPr>
      </p:pic>
      <p:sp>
        <p:nvSpPr>
          <p:cNvPr id="258" name="Google Shape;258;p18"/>
          <p:cNvSpPr txBox="1"/>
          <p:nvPr/>
        </p:nvSpPr>
        <p:spPr>
          <a:xfrm>
            <a:off x="1295400" y="5029200"/>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center 1</a:t>
            </a:r>
            <a:endParaRPr b="0" i="0" sz="1800" u="none" cap="none" strike="noStrike">
              <a:solidFill>
                <a:schemeClr val="dk1"/>
              </a:solidFill>
              <a:latin typeface="Corbel"/>
              <a:ea typeface="Corbel"/>
              <a:cs typeface="Corbel"/>
              <a:sym typeface="Corbel"/>
            </a:endParaRPr>
          </a:p>
        </p:txBody>
      </p:sp>
      <p:sp>
        <p:nvSpPr>
          <p:cNvPr id="259" name="Google Shape;259;p18"/>
          <p:cNvSpPr txBox="1"/>
          <p:nvPr/>
        </p:nvSpPr>
        <p:spPr>
          <a:xfrm>
            <a:off x="990600" y="6019800"/>
            <a:ext cx="2971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Cluster center 2</a:t>
            </a:r>
            <a:endParaRPr b="0" i="0" sz="1800" u="none" cap="none" strike="noStrike">
              <a:solidFill>
                <a:schemeClr val="dk1"/>
              </a:solidFill>
              <a:latin typeface="Corbel"/>
              <a:ea typeface="Corbel"/>
              <a:cs typeface="Corbel"/>
              <a:sym typeface="Corbel"/>
            </a:endParaRPr>
          </a:p>
        </p:txBody>
      </p:sp>
      <p:sp>
        <p:nvSpPr>
          <p:cNvPr id="260" name="Google Shape;260;p18"/>
          <p:cNvSpPr txBox="1"/>
          <p:nvPr/>
        </p:nvSpPr>
        <p:spPr>
          <a:xfrm>
            <a:off x="7467600" y="4724400"/>
            <a:ext cx="16764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rbel"/>
                <a:ea typeface="Corbel"/>
                <a:cs typeface="Corbel"/>
                <a:sym typeface="Corbel"/>
              </a:rPr>
              <a:t>Samples from the above pdf plotted as a scatterplot in MATLAB. Notice the modes of the pdf and the cluster centers are the same.</a:t>
            </a:r>
            <a:endParaRPr b="0" i="0" sz="1400" u="none" cap="none" strike="noStrike">
              <a:solidFill>
                <a:schemeClr val="dk1"/>
              </a:solidFill>
              <a:latin typeface="Corbel"/>
              <a:ea typeface="Corbel"/>
              <a:cs typeface="Corbel"/>
              <a:sym typeface="Corbel"/>
            </a:endParaRPr>
          </a:p>
        </p:txBody>
      </p:sp>
      <p:pic>
        <p:nvPicPr>
          <p:cNvPr id="261" name="Google Shape;261;p18"/>
          <p:cNvPicPr preferRelativeResize="0"/>
          <p:nvPr/>
        </p:nvPicPr>
        <p:blipFill rotWithShape="1">
          <a:blip r:embed="rId4">
            <a:alphaModFix/>
          </a:blip>
          <a:srcRect b="0" l="0" r="0" t="0"/>
          <a:stretch/>
        </p:blipFill>
        <p:spPr>
          <a:xfrm>
            <a:off x="3657600" y="3962400"/>
            <a:ext cx="3860800" cy="2895600"/>
          </a:xfrm>
          <a:prstGeom prst="rect">
            <a:avLst/>
          </a:prstGeom>
          <a:noFill/>
          <a:ln>
            <a:noFill/>
          </a:ln>
        </p:spPr>
      </p:pic>
      <p:cxnSp>
        <p:nvCxnSpPr>
          <p:cNvPr id="262" name="Google Shape;262;p18"/>
          <p:cNvCxnSpPr/>
          <p:nvPr/>
        </p:nvCxnSpPr>
        <p:spPr>
          <a:xfrm flipH="1" rot="10800000">
            <a:off x="1447800" y="5181600"/>
            <a:ext cx="4724400" cy="838200"/>
          </a:xfrm>
          <a:prstGeom prst="straightConnector1">
            <a:avLst/>
          </a:prstGeom>
          <a:noFill/>
          <a:ln cap="flat" cmpd="sng" w="25400">
            <a:solidFill>
              <a:srgbClr val="00B050"/>
            </a:solidFill>
            <a:prstDash val="solid"/>
            <a:round/>
            <a:headEnd len="sm" w="sm" type="none"/>
            <a:tailEnd len="med" w="med" type="stealth"/>
          </a:ln>
        </p:spPr>
      </p:cxnSp>
      <p:cxnSp>
        <p:nvCxnSpPr>
          <p:cNvPr id="263" name="Google Shape;263;p18"/>
          <p:cNvCxnSpPr/>
          <p:nvPr/>
        </p:nvCxnSpPr>
        <p:spPr>
          <a:xfrm>
            <a:off x="1676400" y="5029200"/>
            <a:ext cx="3352800" cy="228600"/>
          </a:xfrm>
          <a:prstGeom prst="straightConnector1">
            <a:avLst/>
          </a:prstGeom>
          <a:noFill/>
          <a:ln cap="flat" cmpd="sng" w="25400">
            <a:solidFill>
              <a:srgbClr val="FF0000"/>
            </a:solidFill>
            <a:prstDash val="solid"/>
            <a:round/>
            <a:headEnd len="sm" w="sm" type="none"/>
            <a:tailEnd len="med" w="med" type="stealth"/>
          </a:ln>
        </p:spPr>
      </p:cxnSp>
      <p:pic>
        <p:nvPicPr>
          <p:cNvPr id="264" name="Google Shape;264;p18"/>
          <p:cNvPicPr preferRelativeResize="0"/>
          <p:nvPr/>
        </p:nvPicPr>
        <p:blipFill rotWithShape="1">
          <a:blip r:embed="rId5">
            <a:alphaModFix/>
          </a:blip>
          <a:srcRect b="0" l="0" r="0" t="0"/>
          <a:stretch/>
        </p:blipFill>
        <p:spPr>
          <a:xfrm>
            <a:off x="4648200" y="762000"/>
            <a:ext cx="4267200" cy="3200400"/>
          </a:xfrm>
          <a:prstGeom prst="rect">
            <a:avLst/>
          </a:prstGeom>
          <a:noFill/>
          <a:ln>
            <a:noFill/>
          </a:ln>
        </p:spPr>
      </p:pic>
      <p:pic>
        <p:nvPicPr>
          <p:cNvPr id="265" name="Google Shape;265;p18"/>
          <p:cNvPicPr preferRelativeResize="0"/>
          <p:nvPr/>
        </p:nvPicPr>
        <p:blipFill rotWithShape="1">
          <a:blip r:embed="rId6">
            <a:alphaModFix/>
          </a:blip>
          <a:srcRect b="0" l="0" r="0" t="0"/>
          <a:stretch/>
        </p:blipFill>
        <p:spPr>
          <a:xfrm>
            <a:off x="0" y="838200"/>
            <a:ext cx="4114800" cy="3086100"/>
          </a:xfrm>
          <a:prstGeom prst="rect">
            <a:avLst/>
          </a:prstGeom>
          <a:noFill/>
          <a:ln>
            <a:noFill/>
          </a:ln>
        </p:spPr>
      </p:pic>
      <p:cxnSp>
        <p:nvCxnSpPr>
          <p:cNvPr id="266" name="Google Shape;266;p18"/>
          <p:cNvCxnSpPr/>
          <p:nvPr/>
        </p:nvCxnSpPr>
        <p:spPr>
          <a:xfrm flipH="1" rot="10800000">
            <a:off x="1676400" y="2209800"/>
            <a:ext cx="4648200" cy="2819400"/>
          </a:xfrm>
          <a:prstGeom prst="straightConnector1">
            <a:avLst/>
          </a:prstGeom>
          <a:noFill/>
          <a:ln cap="flat" cmpd="sng" w="25400">
            <a:solidFill>
              <a:srgbClr val="FF0000"/>
            </a:solidFill>
            <a:prstDash val="solid"/>
            <a:round/>
            <a:headEnd len="sm" w="sm" type="none"/>
            <a:tailEnd len="med" w="med" type="stealth"/>
          </a:ln>
        </p:spPr>
      </p:cxnSp>
      <p:cxnSp>
        <p:nvCxnSpPr>
          <p:cNvPr id="267" name="Google Shape;267;p18"/>
          <p:cNvCxnSpPr/>
          <p:nvPr/>
        </p:nvCxnSpPr>
        <p:spPr>
          <a:xfrm flipH="1" rot="5400000">
            <a:off x="114300" y="3467100"/>
            <a:ext cx="2819400" cy="304800"/>
          </a:xfrm>
          <a:prstGeom prst="straightConnector1">
            <a:avLst/>
          </a:prstGeom>
          <a:noFill/>
          <a:ln cap="flat" cmpd="sng" w="25400">
            <a:solidFill>
              <a:srgbClr val="FF0000"/>
            </a:solidFill>
            <a:prstDash val="solid"/>
            <a:round/>
            <a:headEnd len="sm" w="sm" type="none"/>
            <a:tailEnd len="med" w="med" type="stealth"/>
          </a:ln>
        </p:spPr>
      </p:cxnSp>
      <p:cxnSp>
        <p:nvCxnSpPr>
          <p:cNvPr id="268" name="Google Shape;268;p18"/>
          <p:cNvCxnSpPr/>
          <p:nvPr/>
        </p:nvCxnSpPr>
        <p:spPr>
          <a:xfrm rot="-5400000">
            <a:off x="-38100" y="3543300"/>
            <a:ext cx="3962400" cy="990600"/>
          </a:xfrm>
          <a:prstGeom prst="straightConnector1">
            <a:avLst/>
          </a:prstGeom>
          <a:noFill/>
          <a:ln cap="flat" cmpd="sng" w="25400">
            <a:solidFill>
              <a:srgbClr val="00B050"/>
            </a:solidFill>
            <a:prstDash val="solid"/>
            <a:round/>
            <a:headEnd len="sm" w="sm" type="none"/>
            <a:tailEnd len="med" w="med" type="stealth"/>
          </a:ln>
        </p:spPr>
      </p:cxnSp>
      <p:cxnSp>
        <p:nvCxnSpPr>
          <p:cNvPr id="269" name="Google Shape;269;p18"/>
          <p:cNvCxnSpPr/>
          <p:nvPr/>
        </p:nvCxnSpPr>
        <p:spPr>
          <a:xfrm flipH="1" rot="10800000">
            <a:off x="1447800" y="1981200"/>
            <a:ext cx="5486400" cy="4038600"/>
          </a:xfrm>
          <a:prstGeom prst="straightConnector1">
            <a:avLst/>
          </a:prstGeom>
          <a:noFill/>
          <a:ln cap="flat" cmpd="sng" w="25400">
            <a:solidFill>
              <a:srgbClr val="00B050"/>
            </a:solidFill>
            <a:prstDash val="solid"/>
            <a:round/>
            <a:headEnd len="sm" w="sm" type="none"/>
            <a:tailEnd len="med" w="med" type="stealth"/>
          </a:ln>
        </p:spPr>
      </p:cxnSp>
      <p:sp>
        <p:nvSpPr>
          <p:cNvPr id="270" name="Google Shape;270;p1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Clustering and pdf’s </a:t>
            </a:r>
            <a:endParaRPr/>
          </a:p>
        </p:txBody>
      </p:sp>
      <p:sp>
        <p:nvSpPr>
          <p:cNvPr id="276" name="Google Shape;276;p1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If we knew the pdf underlying the samples, we could identify the modes, and then our clustering is done.</a:t>
            </a:r>
            <a:endParaRPr i="1"/>
          </a:p>
          <a:p>
            <a:pPr indent="-320040" lvl="0" marL="438912" rtl="0" algn="l">
              <a:lnSpc>
                <a:spcPct val="100000"/>
              </a:lnSpc>
              <a:spcBef>
                <a:spcPts val="0"/>
              </a:spcBef>
              <a:spcAft>
                <a:spcPts val="0"/>
              </a:spcAft>
              <a:buSzPct val="80000"/>
              <a:buChar char="◼"/>
            </a:pPr>
            <a:r>
              <a:rPr lang="en-US"/>
              <a:t>But we DO NOT know the pdf.</a:t>
            </a:r>
            <a:endParaRPr/>
          </a:p>
          <a:p>
            <a:pPr indent="-320040" lvl="0" marL="438912" rtl="0" algn="l">
              <a:lnSpc>
                <a:spcPct val="100000"/>
              </a:lnSpc>
              <a:spcBef>
                <a:spcPts val="0"/>
              </a:spcBef>
              <a:spcAft>
                <a:spcPts val="0"/>
              </a:spcAft>
              <a:buSzPct val="80000"/>
              <a:buChar char="◼"/>
            </a:pPr>
            <a:r>
              <a:rPr lang="en-US"/>
              <a:t>So we need to estimate it using a method shown on the next few slides.</a:t>
            </a:r>
            <a:endParaRPr/>
          </a:p>
          <a:p>
            <a:pPr indent="-320040" lvl="0" marL="438912" rtl="0" algn="l">
              <a:lnSpc>
                <a:spcPct val="100000"/>
              </a:lnSpc>
              <a:spcBef>
                <a:spcPts val="0"/>
              </a:spcBef>
              <a:spcAft>
                <a:spcPts val="0"/>
              </a:spcAft>
              <a:buSzPct val="80000"/>
              <a:buChar char="◼"/>
            </a:pPr>
            <a:r>
              <a:rPr lang="en-US"/>
              <a:t>The great thing about the mean-shift algorithm is that it can </a:t>
            </a:r>
            <a:r>
              <a:rPr b="1" lang="en-US">
                <a:solidFill>
                  <a:srgbClr val="FF0000"/>
                </a:solidFill>
              </a:rPr>
              <a:t>identify the modes of the probability density efficiently</a:t>
            </a:r>
            <a:r>
              <a:rPr lang="en-US"/>
              <a:t>. This will help us in image segmentation.</a:t>
            </a:r>
            <a:endParaRPr/>
          </a:p>
        </p:txBody>
      </p:sp>
      <p:sp>
        <p:nvSpPr>
          <p:cNvPr id="277" name="Google Shape;277;p1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5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5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5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500"/>
                                        <p:tgtEl>
                                          <p:spTgt spid="2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What is image segmentation?</a:t>
            </a:r>
            <a:endParaRPr/>
          </a:p>
        </p:txBody>
      </p:sp>
      <p:sp>
        <p:nvSpPr>
          <p:cNvPr id="123" name="Google Shape;123;p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process of dividing the image into disjoint regions or segments, each of which contains pixels that (in some sense) belong “together”, or are part of the same “</a:t>
            </a:r>
            <a:r>
              <a:rPr b="1" lang="en-US"/>
              <a:t>entity</a:t>
            </a:r>
            <a:r>
              <a:rPr lang="en-US"/>
              <a: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Example, pixels with </a:t>
            </a:r>
            <a:r>
              <a:rPr b="1" lang="en-US"/>
              <a:t>nearby</a:t>
            </a:r>
            <a:r>
              <a:rPr lang="en-US"/>
              <a:t> spatial locations and </a:t>
            </a:r>
            <a:r>
              <a:rPr b="1" lang="en-US"/>
              <a:t>similar</a:t>
            </a:r>
            <a:r>
              <a:rPr lang="en-US"/>
              <a:t> color (or grayscale) values could be considered part of one segment. </a:t>
            </a:r>
            <a:endParaRPr/>
          </a:p>
        </p:txBody>
      </p:sp>
      <p:sp>
        <p:nvSpPr>
          <p:cNvPr id="124" name="Google Shape;124;p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5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5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500"/>
                                        <p:tgtEl>
                                          <p:spTgt spid="1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381000" y="-15844"/>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Histograms</a:t>
            </a:r>
            <a:endParaRPr/>
          </a:p>
        </p:txBody>
      </p:sp>
      <p:sp>
        <p:nvSpPr>
          <p:cNvPr id="283" name="Google Shape;283;p20"/>
          <p:cNvSpPr txBox="1"/>
          <p:nvPr>
            <p:ph idx="1" type="body"/>
          </p:nvPr>
        </p:nvSpPr>
        <p:spPr>
          <a:xfrm>
            <a:off x="304800" y="15240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Consider a set of </a:t>
            </a:r>
            <a:r>
              <a:rPr i="1" lang="en-US"/>
              <a:t>N</a:t>
            </a:r>
            <a:r>
              <a:rPr lang="en-US"/>
              <a:t> samples, {</a:t>
            </a:r>
            <a:r>
              <a:rPr b="1" lang="en-US"/>
              <a:t>x</a:t>
            </a:r>
            <a:r>
              <a:rPr b="1" baseline="-25000" lang="en-US"/>
              <a:t>1</a:t>
            </a:r>
            <a:r>
              <a:rPr lang="en-US"/>
              <a:t>,</a:t>
            </a:r>
            <a:r>
              <a:rPr b="1" lang="en-US"/>
              <a:t>x</a:t>
            </a:r>
            <a:r>
              <a:rPr b="1" baseline="-25000" lang="en-US"/>
              <a:t>2</a:t>
            </a:r>
            <a:r>
              <a:rPr lang="en-US"/>
              <a:t>,…,</a:t>
            </a:r>
            <a:r>
              <a:rPr b="1" lang="en-US"/>
              <a:t>x</a:t>
            </a:r>
            <a:r>
              <a:rPr b="1" baseline="-25000" lang="en-US"/>
              <a:t>N</a:t>
            </a:r>
            <a:r>
              <a:rPr lang="en-US"/>
              <a:t>}, with </a:t>
            </a:r>
            <a:r>
              <a:rPr b="1" lang="en-US"/>
              <a:t>x</a:t>
            </a:r>
            <a:r>
              <a:rPr b="1" baseline="-25000" lang="en-US"/>
              <a:t>i</a:t>
            </a:r>
            <a:r>
              <a:rPr lang="en-US"/>
              <a:t> ϵ R</a:t>
            </a:r>
            <a:r>
              <a:rPr baseline="30000" lang="en-US"/>
              <a:t>d</a:t>
            </a:r>
            <a:r>
              <a:rPr lang="en-US"/>
              <a:t> (1 ≤ i ≤ N). We want to estimate the underlying pdf.</a:t>
            </a:r>
            <a:endParaRPr/>
          </a:p>
          <a:p>
            <a:pPr indent="-320040" lvl="0" marL="438912" rtl="0" algn="l">
              <a:lnSpc>
                <a:spcPct val="100000"/>
              </a:lnSpc>
              <a:spcBef>
                <a:spcPts val="0"/>
              </a:spcBef>
              <a:spcAft>
                <a:spcPts val="0"/>
              </a:spcAft>
              <a:buSzPts val="2560"/>
              <a:buChar char="◼"/>
            </a:pPr>
            <a:r>
              <a:rPr lang="en-US"/>
              <a:t>The most well-known method to estimate the pdf is the </a:t>
            </a:r>
            <a:r>
              <a:rPr b="1" lang="en-US"/>
              <a:t>histogram</a:t>
            </a:r>
            <a:r>
              <a:rPr lang="en-US"/>
              <a:t>.</a:t>
            </a:r>
            <a:endParaRPr/>
          </a:p>
          <a:p>
            <a:pPr indent="-157480" lvl="0" marL="438912" rtl="0" algn="l">
              <a:lnSpc>
                <a:spcPct val="100000"/>
              </a:lnSpc>
              <a:spcBef>
                <a:spcPts val="0"/>
              </a:spcBef>
              <a:spcAft>
                <a:spcPts val="0"/>
              </a:spcAft>
              <a:buSzPts val="2560"/>
              <a:buNone/>
            </a:pPr>
            <a:r>
              <a:t/>
            </a:r>
            <a:endParaRPr/>
          </a:p>
        </p:txBody>
      </p:sp>
      <p:pic>
        <p:nvPicPr>
          <p:cNvPr id="284" name="Google Shape;284;p20"/>
          <p:cNvPicPr preferRelativeResize="0"/>
          <p:nvPr/>
        </p:nvPicPr>
        <p:blipFill rotWithShape="1">
          <a:blip r:embed="rId3">
            <a:alphaModFix/>
          </a:blip>
          <a:srcRect b="0" l="0" r="0" t="0"/>
          <a:stretch/>
        </p:blipFill>
        <p:spPr>
          <a:xfrm>
            <a:off x="0" y="4038600"/>
            <a:ext cx="3902075" cy="2925952"/>
          </a:xfrm>
          <a:prstGeom prst="rect">
            <a:avLst/>
          </a:prstGeom>
          <a:noFill/>
          <a:ln>
            <a:noFill/>
          </a:ln>
        </p:spPr>
      </p:pic>
      <p:pic>
        <p:nvPicPr>
          <p:cNvPr id="285" name="Google Shape;285;p20"/>
          <p:cNvPicPr preferRelativeResize="0"/>
          <p:nvPr/>
        </p:nvPicPr>
        <p:blipFill rotWithShape="1">
          <a:blip r:embed="rId4">
            <a:alphaModFix/>
          </a:blip>
          <a:srcRect b="0" l="0" r="0" t="0"/>
          <a:stretch/>
        </p:blipFill>
        <p:spPr>
          <a:xfrm>
            <a:off x="3810000" y="3955855"/>
            <a:ext cx="3870326" cy="2902145"/>
          </a:xfrm>
          <a:prstGeom prst="rect">
            <a:avLst/>
          </a:prstGeom>
          <a:noFill/>
          <a:ln>
            <a:noFill/>
          </a:ln>
        </p:spPr>
      </p:pic>
      <p:sp>
        <p:nvSpPr>
          <p:cNvPr id="286" name="Google Shape;286;p2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Histograms</a:t>
            </a:r>
            <a:endParaRPr/>
          </a:p>
        </p:txBody>
      </p:sp>
      <p:sp>
        <p:nvSpPr>
          <p:cNvPr id="292" name="Google Shape;292;p21"/>
          <p:cNvSpPr txBox="1"/>
          <p:nvPr>
            <p:ph idx="1" type="body"/>
          </p:nvPr>
        </p:nvSpPr>
        <p:spPr>
          <a:xfrm>
            <a:off x="381000" y="1524000"/>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lang="en-US"/>
              <a:t>Computing a histogram is equivalent to putting individual samples into </a:t>
            </a:r>
            <a:r>
              <a:rPr b="1" lang="en-US"/>
              <a:t>boxes</a:t>
            </a:r>
            <a:r>
              <a:rPr lang="en-US"/>
              <a:t> (see figure on the previous slide).</a:t>
            </a:r>
            <a:endParaRPr/>
          </a:p>
          <a:p>
            <a:pPr indent="-320040" lvl="0" marL="438912" rtl="0" algn="l">
              <a:lnSpc>
                <a:spcPct val="100000"/>
              </a:lnSpc>
              <a:spcBef>
                <a:spcPts val="0"/>
              </a:spcBef>
              <a:spcAft>
                <a:spcPts val="0"/>
              </a:spcAft>
              <a:buSzPct val="80000"/>
              <a:buChar char="◼"/>
            </a:pPr>
            <a:r>
              <a:rPr lang="en-US"/>
              <a:t>The optimal binwidth is O(N</a:t>
            </a:r>
            <a:r>
              <a:rPr baseline="30000" lang="en-US"/>
              <a:t>-1/3</a:t>
            </a:r>
            <a:r>
              <a:rPr lang="en-US"/>
              <a:t>), i.e. the optimal number of bins is O(N</a:t>
            </a:r>
            <a:r>
              <a:rPr baseline="30000" lang="en-US"/>
              <a:t>1/3</a:t>
            </a:r>
            <a:r>
              <a:rPr lang="en-US"/>
              <a:t>). </a:t>
            </a:r>
            <a:endParaRPr/>
          </a:p>
          <a:p>
            <a:pPr indent="-320040" lvl="0" marL="438912" rtl="0" algn="l">
              <a:lnSpc>
                <a:spcPct val="100000"/>
              </a:lnSpc>
              <a:spcBef>
                <a:spcPts val="0"/>
              </a:spcBef>
              <a:spcAft>
                <a:spcPts val="0"/>
              </a:spcAft>
              <a:buSzPct val="80000"/>
              <a:buChar char="◼"/>
            </a:pPr>
            <a:r>
              <a:rPr lang="en-US"/>
              <a:t>The error between the true pdf and its estimate via the histogram converges at the rate O(N</a:t>
            </a:r>
            <a:r>
              <a:rPr baseline="30000" lang="en-US"/>
              <a:t>-2/3</a:t>
            </a:r>
            <a:r>
              <a:rPr lang="en-US"/>
              <a:t>).</a:t>
            </a:r>
            <a:endParaRPr/>
          </a:p>
          <a:p>
            <a:pPr indent="-320040" lvl="0" marL="438912" rtl="0" algn="l">
              <a:lnSpc>
                <a:spcPct val="100000"/>
              </a:lnSpc>
              <a:spcBef>
                <a:spcPts val="0"/>
              </a:spcBef>
              <a:spcAft>
                <a:spcPts val="0"/>
              </a:spcAft>
              <a:buSzPct val="80000"/>
              <a:buChar char="◼"/>
            </a:pPr>
            <a:r>
              <a:rPr lang="en-US"/>
              <a:t>Problems with the histogram: </a:t>
            </a:r>
            <a:endParaRPr/>
          </a:p>
          <a:p>
            <a:pPr indent="-378966" lvl="1" marL="914400" rtl="0" algn="l">
              <a:lnSpc>
                <a:spcPct val="100000"/>
              </a:lnSpc>
              <a:spcBef>
                <a:spcPts val="0"/>
              </a:spcBef>
              <a:spcAft>
                <a:spcPts val="0"/>
              </a:spcAft>
              <a:buSzPct val="91428"/>
              <a:buChar char="▪"/>
            </a:pPr>
            <a:r>
              <a:rPr lang="en-US"/>
              <a:t>(1) picking the bin width (i.e. width of the box kernel) – equivalently the number of bins, </a:t>
            </a:r>
            <a:endParaRPr/>
          </a:p>
          <a:p>
            <a:pPr indent="-378966" lvl="1" marL="914400" rtl="0" algn="l">
              <a:lnSpc>
                <a:spcPct val="100000"/>
              </a:lnSpc>
              <a:spcBef>
                <a:spcPts val="0"/>
              </a:spcBef>
              <a:spcAft>
                <a:spcPts val="0"/>
              </a:spcAft>
              <a:buSzPct val="91428"/>
              <a:buChar char="▪"/>
            </a:pPr>
            <a:r>
              <a:rPr lang="en-US"/>
              <a:t>(2) discontinuity of the density estimate, i.e. sudden change in estimate if the location of the bin is slightly perturbed.</a:t>
            </a:r>
            <a:endParaRPr/>
          </a:p>
        </p:txBody>
      </p:sp>
      <p:sp>
        <p:nvSpPr>
          <p:cNvPr id="293" name="Google Shape;293;p2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5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5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5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5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500"/>
                                        <p:tgtEl>
                                          <p:spTgt spid="2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299" name="Google Shape;299;p2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This is equivalent to putting a smoothing kernel around each sample point (no need for binning).</a:t>
            </a:r>
            <a:endParaRPr/>
          </a:p>
          <a:p>
            <a:pPr indent="-320040" lvl="0" marL="438912" rtl="0" algn="l">
              <a:lnSpc>
                <a:spcPct val="100000"/>
              </a:lnSpc>
              <a:spcBef>
                <a:spcPts val="0"/>
              </a:spcBef>
              <a:spcAft>
                <a:spcPts val="0"/>
              </a:spcAft>
              <a:buSzPts val="2560"/>
              <a:buChar char="◼"/>
            </a:pPr>
            <a:r>
              <a:rPr lang="en-US"/>
              <a:t>The overall equation for a kernel density estimate (KDE) in 1-D is:</a:t>
            </a:r>
            <a:endParaRPr/>
          </a:p>
        </p:txBody>
      </p:sp>
      <p:pic>
        <p:nvPicPr>
          <p:cNvPr id="300" name="Google Shape;300;p22"/>
          <p:cNvPicPr preferRelativeResize="0"/>
          <p:nvPr/>
        </p:nvPicPr>
        <p:blipFill rotWithShape="1">
          <a:blip r:embed="rId3">
            <a:alphaModFix/>
          </a:blip>
          <a:srcRect b="0" l="0" r="0" t="0"/>
          <a:stretch/>
        </p:blipFill>
        <p:spPr>
          <a:xfrm>
            <a:off x="993775" y="4343400"/>
            <a:ext cx="3167063" cy="825500"/>
          </a:xfrm>
          <a:prstGeom prst="rect">
            <a:avLst/>
          </a:prstGeom>
          <a:noFill/>
          <a:ln>
            <a:noFill/>
          </a:ln>
        </p:spPr>
      </p:pic>
      <p:sp>
        <p:nvSpPr>
          <p:cNvPr id="301" name="Google Shape;301;p22"/>
          <p:cNvSpPr txBox="1"/>
          <p:nvPr/>
        </p:nvSpPr>
        <p:spPr>
          <a:xfrm>
            <a:off x="2286000" y="5486400"/>
            <a:ext cx="5791200" cy="369332"/>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This stands for the i-th sample. There are totally N samples.</a:t>
            </a:r>
            <a:endParaRPr b="0" i="0" sz="1800" u="none" cap="none" strike="noStrike">
              <a:solidFill>
                <a:schemeClr val="dk1"/>
              </a:solidFill>
              <a:latin typeface="Corbel"/>
              <a:ea typeface="Corbel"/>
              <a:cs typeface="Corbel"/>
              <a:sym typeface="Corbel"/>
            </a:endParaRPr>
          </a:p>
        </p:txBody>
      </p:sp>
      <p:cxnSp>
        <p:nvCxnSpPr>
          <p:cNvPr id="302" name="Google Shape;302;p22"/>
          <p:cNvCxnSpPr/>
          <p:nvPr/>
        </p:nvCxnSpPr>
        <p:spPr>
          <a:xfrm flipH="1" rot="-5400000">
            <a:off x="3429000" y="5105400"/>
            <a:ext cx="609600" cy="304800"/>
          </a:xfrm>
          <a:prstGeom prst="straightConnector1">
            <a:avLst/>
          </a:prstGeom>
          <a:noFill/>
          <a:ln cap="flat" cmpd="sng" w="25400">
            <a:solidFill>
              <a:srgbClr val="EFAB00"/>
            </a:solidFill>
            <a:prstDash val="solid"/>
            <a:round/>
            <a:headEnd len="sm" w="sm" type="none"/>
            <a:tailEnd len="med" w="med" type="stealth"/>
          </a:ln>
        </p:spPr>
      </p:cxnSp>
      <p:sp>
        <p:nvSpPr>
          <p:cNvPr id="303" name="Google Shape;303;p2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309" name="Google Shape;309;p2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we choose a Gaussian kernel in 1D, the equation looks like:</a:t>
            </a:r>
            <a:endParaRPr/>
          </a:p>
        </p:txBody>
      </p:sp>
      <p:pic>
        <p:nvPicPr>
          <p:cNvPr id="310" name="Google Shape;310;p23"/>
          <p:cNvPicPr preferRelativeResize="0"/>
          <p:nvPr/>
        </p:nvPicPr>
        <p:blipFill rotWithShape="1">
          <a:blip r:embed="rId3">
            <a:alphaModFix/>
          </a:blip>
          <a:srcRect b="0" l="0" r="0" t="0"/>
          <a:stretch/>
        </p:blipFill>
        <p:spPr>
          <a:xfrm>
            <a:off x="906463" y="2895600"/>
            <a:ext cx="4664075" cy="889000"/>
          </a:xfrm>
          <a:prstGeom prst="rect">
            <a:avLst/>
          </a:prstGeom>
          <a:noFill/>
          <a:ln>
            <a:noFill/>
          </a:ln>
        </p:spPr>
      </p:pic>
      <p:pic>
        <p:nvPicPr>
          <p:cNvPr descr="File:Comparison of 1D histogram and KDE.png" id="311" name="Google Shape;311;p23"/>
          <p:cNvPicPr preferRelativeResize="0"/>
          <p:nvPr/>
        </p:nvPicPr>
        <p:blipFill rotWithShape="1">
          <a:blip r:embed="rId4">
            <a:alphaModFix/>
          </a:blip>
          <a:srcRect b="0" l="0" r="0" t="0"/>
          <a:stretch/>
        </p:blipFill>
        <p:spPr>
          <a:xfrm>
            <a:off x="609600" y="3886200"/>
            <a:ext cx="5562600" cy="2781300"/>
          </a:xfrm>
          <a:prstGeom prst="rect">
            <a:avLst/>
          </a:prstGeom>
          <a:noFill/>
          <a:ln>
            <a:noFill/>
          </a:ln>
        </p:spPr>
      </p:pic>
      <p:sp>
        <p:nvSpPr>
          <p:cNvPr id="312" name="Google Shape;312;p23"/>
          <p:cNvSpPr txBox="1"/>
          <p:nvPr/>
        </p:nvSpPr>
        <p:spPr>
          <a:xfrm>
            <a:off x="6122950" y="4038600"/>
            <a:ext cx="2971800" cy="20319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Comparing a histogram with a  Gaussian kernel density estimate. See how we are putting a Gaussian function around each sample (marked with a small vertical line in the figure on the right)</a:t>
            </a:r>
            <a:endParaRPr b="0" i="0" sz="1800" u="none" cap="none" strike="noStrike">
              <a:solidFill>
                <a:schemeClr val="dk1"/>
              </a:solidFill>
              <a:latin typeface="Corbel"/>
              <a:ea typeface="Corbel"/>
              <a:cs typeface="Corbel"/>
              <a:sym typeface="Corbel"/>
            </a:endParaRPr>
          </a:p>
        </p:txBody>
      </p:sp>
      <p:sp>
        <p:nvSpPr>
          <p:cNvPr id="313" name="Google Shape;313;p23"/>
          <p:cNvSpPr/>
          <p:nvPr/>
        </p:nvSpPr>
        <p:spPr>
          <a:xfrm>
            <a:off x="1524000" y="5943600"/>
            <a:ext cx="1295400" cy="457200"/>
          </a:xfrm>
          <a:prstGeom prst="ellipse">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4" name="Google Shape;314;p23"/>
          <p:cNvSpPr/>
          <p:nvPr/>
        </p:nvSpPr>
        <p:spPr>
          <a:xfrm>
            <a:off x="4343400" y="5943600"/>
            <a:ext cx="1295400" cy="457200"/>
          </a:xfrm>
          <a:prstGeom prst="ellipse">
            <a:avLst/>
          </a:prstGeom>
          <a:no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5" name="Google Shape;315;p2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321" name="Google Shape;321;p2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overall equation for a kernel density estimate (KDE) in higher (i.e. </a:t>
            </a:r>
            <a:r>
              <a:rPr i="1" lang="en-US"/>
              <a:t>d</a:t>
            </a:r>
            <a:r>
              <a:rPr lang="en-US"/>
              <a:t> &gt; 1) dimensions is:</a:t>
            </a:r>
            <a:endParaRPr/>
          </a:p>
        </p:txBody>
      </p:sp>
      <p:pic>
        <p:nvPicPr>
          <p:cNvPr id="322" name="Google Shape;322;p24"/>
          <p:cNvPicPr preferRelativeResize="0"/>
          <p:nvPr/>
        </p:nvPicPr>
        <p:blipFill rotWithShape="1">
          <a:blip r:embed="rId3">
            <a:alphaModFix/>
          </a:blip>
          <a:srcRect b="0" l="0" r="0" t="0"/>
          <a:stretch/>
        </p:blipFill>
        <p:spPr>
          <a:xfrm>
            <a:off x="833438" y="3505200"/>
            <a:ext cx="3289300" cy="827088"/>
          </a:xfrm>
          <a:prstGeom prst="rect">
            <a:avLst/>
          </a:prstGeom>
          <a:noFill/>
          <a:ln>
            <a:noFill/>
          </a:ln>
        </p:spPr>
      </p:pic>
      <p:sp>
        <p:nvSpPr>
          <p:cNvPr id="323" name="Google Shape;323;p2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Gaussian Kernel in higher dimensions</a:t>
            </a:r>
            <a:endParaRPr/>
          </a:p>
        </p:txBody>
      </p:sp>
      <p:sp>
        <p:nvSpPr>
          <p:cNvPr id="329" name="Google Shape;329;p25"/>
          <p:cNvSpPr txBox="1"/>
          <p:nvPr>
            <p:ph idx="1" type="body"/>
          </p:nvPr>
        </p:nvSpPr>
        <p:spPr>
          <a:xfrm>
            <a:off x="304800" y="16002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Gaussian kernel in higher dimensions is given as:</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Sometimes a diagonal covariance matrix is used:</a:t>
            </a:r>
            <a:endParaRPr/>
          </a:p>
        </p:txBody>
      </p:sp>
      <p:pic>
        <p:nvPicPr>
          <p:cNvPr id="330" name="Google Shape;330;p25"/>
          <p:cNvPicPr preferRelativeResize="0"/>
          <p:nvPr/>
        </p:nvPicPr>
        <p:blipFill rotWithShape="1">
          <a:blip r:embed="rId3">
            <a:alphaModFix/>
          </a:blip>
          <a:srcRect b="0" l="0" r="0" t="0"/>
          <a:stretch/>
        </p:blipFill>
        <p:spPr>
          <a:xfrm>
            <a:off x="914400" y="2667000"/>
            <a:ext cx="7400925" cy="1941365"/>
          </a:xfrm>
          <a:prstGeom prst="rect">
            <a:avLst/>
          </a:prstGeom>
          <a:noFill/>
          <a:ln>
            <a:noFill/>
          </a:ln>
        </p:spPr>
      </p:pic>
      <p:pic>
        <p:nvPicPr>
          <p:cNvPr id="331" name="Google Shape;331;p25"/>
          <p:cNvPicPr preferRelativeResize="0"/>
          <p:nvPr/>
        </p:nvPicPr>
        <p:blipFill rotWithShape="1">
          <a:blip r:embed="rId4">
            <a:alphaModFix/>
          </a:blip>
          <a:srcRect b="0" l="0" r="0" t="0"/>
          <a:stretch/>
        </p:blipFill>
        <p:spPr>
          <a:xfrm>
            <a:off x="1771650" y="5130800"/>
            <a:ext cx="6789738" cy="1727200"/>
          </a:xfrm>
          <a:prstGeom prst="rect">
            <a:avLst/>
          </a:prstGeom>
          <a:noFill/>
          <a:ln>
            <a:noFill/>
          </a:ln>
        </p:spPr>
      </p:pic>
      <p:sp>
        <p:nvSpPr>
          <p:cNvPr id="332" name="Google Shape;332;p2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3" name="Google Shape;333;p25"/>
          <p:cNvSpPr txBox="1"/>
          <p:nvPr/>
        </p:nvSpPr>
        <p:spPr>
          <a:xfrm>
            <a:off x="4442050" y="5070925"/>
            <a:ext cx="2959500" cy="4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rbel"/>
                <a:ea typeface="Corbel"/>
                <a:cs typeface="Corbel"/>
                <a:sym typeface="Corbel"/>
              </a:rPr>
              <a:t>Here x</a:t>
            </a:r>
            <a:r>
              <a:rPr b="0" baseline="-25000" i="0" lang="en-US" sz="1400" u="none" cap="none" strike="noStrike">
                <a:solidFill>
                  <a:srgbClr val="000000"/>
                </a:solidFill>
                <a:latin typeface="Corbel"/>
                <a:ea typeface="Corbel"/>
                <a:cs typeface="Corbel"/>
                <a:sym typeface="Corbel"/>
              </a:rPr>
              <a:t>i</a:t>
            </a:r>
            <a:r>
              <a:rPr b="0" i="0" lang="en-US" sz="1400" u="none" cap="none" strike="noStrike">
                <a:solidFill>
                  <a:srgbClr val="000000"/>
                </a:solidFill>
                <a:latin typeface="Corbel"/>
                <a:ea typeface="Corbel"/>
                <a:cs typeface="Corbel"/>
                <a:sym typeface="Corbel"/>
              </a:rPr>
              <a:t> stands for the i-th element of vector </a:t>
            </a:r>
            <a:r>
              <a:rPr b="1" i="0" lang="en-US" sz="1400" u="none" cap="none" strike="noStrike">
                <a:solidFill>
                  <a:srgbClr val="000000"/>
                </a:solidFill>
                <a:latin typeface="Corbel"/>
                <a:ea typeface="Corbel"/>
                <a:cs typeface="Corbel"/>
                <a:sym typeface="Corbel"/>
              </a:rPr>
              <a:t>x</a:t>
            </a:r>
            <a:endParaRPr b="1" i="0" sz="1400" u="none" cap="none" strike="noStrike">
              <a:solidFill>
                <a:srgbClr val="000000"/>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Gaussian Kernel in higher dimensions</a:t>
            </a:r>
            <a:endParaRPr/>
          </a:p>
        </p:txBody>
      </p:sp>
      <p:sp>
        <p:nvSpPr>
          <p:cNvPr id="339" name="Google Shape;339;p26"/>
          <p:cNvSpPr txBox="1"/>
          <p:nvPr>
            <p:ph idx="1" type="body"/>
          </p:nvPr>
        </p:nvSpPr>
        <p:spPr>
          <a:xfrm>
            <a:off x="304800" y="1600200"/>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Going one step further, a fully isotropic covariance matrix is sometimes used for simplicity:</a:t>
            </a:r>
            <a:endParaRPr/>
          </a:p>
        </p:txBody>
      </p:sp>
      <p:pic>
        <p:nvPicPr>
          <p:cNvPr id="340" name="Google Shape;340;p26"/>
          <p:cNvPicPr preferRelativeResize="0"/>
          <p:nvPr/>
        </p:nvPicPr>
        <p:blipFill rotWithShape="1">
          <a:blip r:embed="rId3">
            <a:alphaModFix/>
          </a:blip>
          <a:srcRect b="0" l="0" r="0" t="0"/>
          <a:stretch/>
        </p:blipFill>
        <p:spPr>
          <a:xfrm>
            <a:off x="866775" y="3276600"/>
            <a:ext cx="6527800" cy="1765300"/>
          </a:xfrm>
          <a:prstGeom prst="rect">
            <a:avLst/>
          </a:prstGeom>
          <a:noFill/>
          <a:ln>
            <a:noFill/>
          </a:ln>
        </p:spPr>
      </p:pic>
      <p:sp>
        <p:nvSpPr>
          <p:cNvPr id="341" name="Google Shape;341;p2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7"/>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Gaussian Kernel in KDE</a:t>
            </a:r>
            <a:endParaRPr/>
          </a:p>
        </p:txBody>
      </p:sp>
      <p:sp>
        <p:nvSpPr>
          <p:cNvPr id="347" name="Google Shape;347;p27"/>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With the Gaussian kernel, the equation for a kernel density estimate (KDE) is:</a:t>
            </a:r>
            <a:endParaRPr/>
          </a:p>
        </p:txBody>
      </p:sp>
      <p:pic>
        <p:nvPicPr>
          <p:cNvPr id="348" name="Google Shape;348;p27"/>
          <p:cNvPicPr preferRelativeResize="0"/>
          <p:nvPr/>
        </p:nvPicPr>
        <p:blipFill rotWithShape="1">
          <a:blip r:embed="rId3">
            <a:alphaModFix/>
          </a:blip>
          <a:srcRect b="0" l="0" r="0" t="0"/>
          <a:stretch/>
        </p:blipFill>
        <p:spPr>
          <a:xfrm>
            <a:off x="534988" y="3124200"/>
            <a:ext cx="6773862" cy="1327150"/>
          </a:xfrm>
          <a:prstGeom prst="rect">
            <a:avLst/>
          </a:prstGeom>
          <a:noFill/>
          <a:ln>
            <a:noFill/>
          </a:ln>
        </p:spPr>
      </p:pic>
      <p:sp>
        <p:nvSpPr>
          <p:cNvPr id="349" name="Google Shape;349;p2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Gaussian Kernel in KDE</a:t>
            </a:r>
            <a:endParaRPr/>
          </a:p>
        </p:txBody>
      </p:sp>
      <p:sp>
        <p:nvSpPr>
          <p:cNvPr id="355" name="Google Shape;355;p2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If we choose an isotropic Gaussian kernel, the equation for a kernel density estimate (KDE) is:</a:t>
            </a:r>
            <a:endParaRPr/>
          </a:p>
        </p:txBody>
      </p:sp>
      <p:pic>
        <p:nvPicPr>
          <p:cNvPr id="356" name="Google Shape;356;p28"/>
          <p:cNvPicPr preferRelativeResize="0"/>
          <p:nvPr/>
        </p:nvPicPr>
        <p:blipFill rotWithShape="1">
          <a:blip r:embed="rId3">
            <a:alphaModFix/>
          </a:blip>
          <a:srcRect b="0" l="0" r="0" t="0"/>
          <a:stretch/>
        </p:blipFill>
        <p:spPr>
          <a:xfrm>
            <a:off x="773113" y="3328988"/>
            <a:ext cx="7267575" cy="1047750"/>
          </a:xfrm>
          <a:prstGeom prst="rect">
            <a:avLst/>
          </a:prstGeom>
          <a:noFill/>
          <a:ln>
            <a:noFill/>
          </a:ln>
        </p:spPr>
      </p:pic>
      <p:sp>
        <p:nvSpPr>
          <p:cNvPr id="357" name="Google Shape;357;p2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63" name="Google Shape;363;p2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Apart from Gaussian kernels, other types of kernels can also be used.</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The kernel must satisfy:</a:t>
            </a:r>
            <a:endParaRPr/>
          </a:p>
        </p:txBody>
      </p:sp>
      <p:pic>
        <p:nvPicPr>
          <p:cNvPr id="364" name="Google Shape;364;p29"/>
          <p:cNvPicPr preferRelativeResize="0"/>
          <p:nvPr/>
        </p:nvPicPr>
        <p:blipFill rotWithShape="1">
          <a:blip r:embed="rId3">
            <a:alphaModFix/>
          </a:blip>
          <a:srcRect b="0" l="0" r="0" t="0"/>
          <a:stretch/>
        </p:blipFill>
        <p:spPr>
          <a:xfrm>
            <a:off x="990600" y="3962400"/>
            <a:ext cx="2559050" cy="2455863"/>
          </a:xfrm>
          <a:prstGeom prst="rect">
            <a:avLst/>
          </a:prstGeom>
          <a:noFill/>
          <a:ln>
            <a:noFill/>
          </a:ln>
        </p:spPr>
      </p:pic>
      <p:sp>
        <p:nvSpPr>
          <p:cNvPr id="365" name="Google Shape;365;p2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3"/>
          <p:cNvPicPr preferRelativeResize="0"/>
          <p:nvPr/>
        </p:nvPicPr>
        <p:blipFill rotWithShape="1">
          <a:blip r:embed="rId3">
            <a:alphaModFix/>
          </a:blip>
          <a:srcRect b="0" l="0" r="0" t="0"/>
          <a:stretch/>
        </p:blipFill>
        <p:spPr>
          <a:xfrm>
            <a:off x="1143000" y="-9053"/>
            <a:ext cx="4741752" cy="3294639"/>
          </a:xfrm>
          <a:prstGeom prst="rect">
            <a:avLst/>
          </a:prstGeom>
          <a:noFill/>
          <a:ln>
            <a:noFill/>
          </a:ln>
        </p:spPr>
      </p:pic>
      <p:pic>
        <p:nvPicPr>
          <p:cNvPr id="130" name="Google Shape;130;p3"/>
          <p:cNvPicPr preferRelativeResize="0"/>
          <p:nvPr/>
        </p:nvPicPr>
        <p:blipFill rotWithShape="1">
          <a:blip r:embed="rId4">
            <a:alphaModFix/>
          </a:blip>
          <a:srcRect b="0" l="0" r="0" t="0"/>
          <a:stretch/>
        </p:blipFill>
        <p:spPr>
          <a:xfrm>
            <a:off x="1066800" y="3388553"/>
            <a:ext cx="4817952" cy="3240646"/>
          </a:xfrm>
          <a:prstGeom prst="rect">
            <a:avLst/>
          </a:prstGeom>
          <a:noFill/>
          <a:ln>
            <a:noFill/>
          </a:ln>
        </p:spPr>
      </p:pic>
      <p:sp>
        <p:nvSpPr>
          <p:cNvPr id="131" name="Google Shape;131;p3"/>
          <p:cNvSpPr txBox="1"/>
          <p:nvPr/>
        </p:nvSpPr>
        <p:spPr>
          <a:xfrm>
            <a:off x="45267" y="2286000"/>
            <a:ext cx="914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Images</a:t>
            </a:r>
            <a:endParaRPr b="0" i="0" sz="1800" u="none" cap="none" strike="noStrike">
              <a:solidFill>
                <a:schemeClr val="dk1"/>
              </a:solidFill>
              <a:latin typeface="Corbel"/>
              <a:ea typeface="Corbel"/>
              <a:cs typeface="Corbel"/>
              <a:sym typeface="Corbel"/>
            </a:endParaRPr>
          </a:p>
        </p:txBody>
      </p:sp>
      <p:sp>
        <p:nvSpPr>
          <p:cNvPr id="132" name="Google Shape;132;p3"/>
          <p:cNvSpPr txBox="1"/>
          <p:nvPr/>
        </p:nvSpPr>
        <p:spPr>
          <a:xfrm>
            <a:off x="5948999" y="1413044"/>
            <a:ext cx="3195000" cy="23088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rbel"/>
                <a:ea typeface="Corbel"/>
                <a:cs typeface="Corbel"/>
                <a:sym typeface="Corbel"/>
              </a:rPr>
              <a:t>Segmented Images:</a:t>
            </a:r>
            <a:r>
              <a:rPr b="0" i="0" lang="en-US" sz="1800" u="none" cap="none" strike="noStrike">
                <a:solidFill>
                  <a:schemeClr val="dk1"/>
                </a:solidFill>
                <a:latin typeface="Corbel"/>
                <a:ea typeface="Corbel"/>
                <a:cs typeface="Corbel"/>
                <a:sym typeface="Corbel"/>
              </a:rPr>
              <a:t> each segment is assigned a single color. In this example, that color happens to be the average color of all pixels that belong to that segment. Such a segmented image looks like a cartoon!</a:t>
            </a:r>
            <a:endParaRPr b="0" i="0" sz="1800" u="none" cap="none" strike="noStrike">
              <a:solidFill>
                <a:schemeClr val="dk1"/>
              </a:solidFill>
              <a:latin typeface="Corbel"/>
              <a:ea typeface="Corbel"/>
              <a:cs typeface="Corbel"/>
              <a:sym typeface="Corbel"/>
            </a:endParaRPr>
          </a:p>
        </p:txBody>
      </p:sp>
      <p:sp>
        <p:nvSpPr>
          <p:cNvPr id="133" name="Google Shape;133;p3"/>
          <p:cNvSpPr/>
          <p:nvPr/>
        </p:nvSpPr>
        <p:spPr>
          <a:xfrm>
            <a:off x="5943600" y="41910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134" name="Google Shape;134;p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71" name="Google Shape;371;p3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Epanechnikov (parabolic): </a:t>
            </a:r>
            <a:endParaRPr/>
          </a:p>
        </p:txBody>
      </p:sp>
      <p:pic>
        <p:nvPicPr>
          <p:cNvPr descr="Kernel epanechnikov.svg" id="372" name="Google Shape;372;p30"/>
          <p:cNvPicPr preferRelativeResize="0"/>
          <p:nvPr/>
        </p:nvPicPr>
        <p:blipFill rotWithShape="1">
          <a:blip r:embed="rId3">
            <a:alphaModFix/>
          </a:blip>
          <a:srcRect b="0" l="0" r="0" t="0"/>
          <a:stretch/>
        </p:blipFill>
        <p:spPr>
          <a:xfrm>
            <a:off x="609600" y="2514600"/>
            <a:ext cx="4573116" cy="3657600"/>
          </a:xfrm>
          <a:prstGeom prst="rect">
            <a:avLst/>
          </a:prstGeom>
          <a:noFill/>
          <a:ln>
            <a:noFill/>
          </a:ln>
        </p:spPr>
      </p:pic>
      <p:pic>
        <p:nvPicPr>
          <p:cNvPr id="373" name="Google Shape;373;p30"/>
          <p:cNvPicPr preferRelativeResize="0"/>
          <p:nvPr/>
        </p:nvPicPr>
        <p:blipFill rotWithShape="1">
          <a:blip r:embed="rId4">
            <a:alphaModFix/>
          </a:blip>
          <a:srcRect b="0" l="0" r="0" t="0"/>
          <a:stretch/>
        </p:blipFill>
        <p:spPr>
          <a:xfrm>
            <a:off x="5105400" y="2743200"/>
            <a:ext cx="2413000" cy="457200"/>
          </a:xfrm>
          <a:prstGeom prst="rect">
            <a:avLst/>
          </a:prstGeom>
          <a:noFill/>
          <a:ln>
            <a:noFill/>
          </a:ln>
        </p:spPr>
      </p:pic>
      <p:sp>
        <p:nvSpPr>
          <p:cNvPr id="374" name="Google Shape;374;p30"/>
          <p:cNvSpPr/>
          <p:nvPr/>
        </p:nvSpPr>
        <p:spPr>
          <a:xfrm>
            <a:off x="5257800" y="3886200"/>
            <a:ext cx="266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75" name="Google Shape;375;p3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sp>
        <p:nvSpPr>
          <p:cNvPr id="381" name="Google Shape;381;p3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Uniform: </a:t>
            </a:r>
            <a:endParaRPr/>
          </a:p>
        </p:txBody>
      </p:sp>
      <p:pic>
        <p:nvPicPr>
          <p:cNvPr id="382" name="Google Shape;382;p31"/>
          <p:cNvPicPr preferRelativeResize="0"/>
          <p:nvPr/>
        </p:nvPicPr>
        <p:blipFill rotWithShape="1">
          <a:blip r:embed="rId3">
            <a:alphaModFix/>
          </a:blip>
          <a:srcRect b="0" l="0" r="0" t="0"/>
          <a:stretch/>
        </p:blipFill>
        <p:spPr>
          <a:xfrm>
            <a:off x="5410200" y="2540000"/>
            <a:ext cx="2717800" cy="406400"/>
          </a:xfrm>
          <a:prstGeom prst="rect">
            <a:avLst/>
          </a:prstGeom>
          <a:noFill/>
          <a:ln>
            <a:noFill/>
          </a:ln>
        </p:spPr>
      </p:pic>
      <p:pic>
        <p:nvPicPr>
          <p:cNvPr descr="Kernel uniform.svg" id="383" name="Google Shape;383;p31"/>
          <p:cNvPicPr preferRelativeResize="0"/>
          <p:nvPr/>
        </p:nvPicPr>
        <p:blipFill rotWithShape="1">
          <a:blip r:embed="rId4">
            <a:alphaModFix/>
          </a:blip>
          <a:srcRect b="0" l="0" r="0" t="0"/>
          <a:stretch/>
        </p:blipFill>
        <p:spPr>
          <a:xfrm>
            <a:off x="152400" y="2209800"/>
            <a:ext cx="5164201" cy="4130352"/>
          </a:xfrm>
          <a:prstGeom prst="rect">
            <a:avLst/>
          </a:prstGeom>
          <a:noFill/>
          <a:ln>
            <a:noFill/>
          </a:ln>
        </p:spPr>
      </p:pic>
      <p:sp>
        <p:nvSpPr>
          <p:cNvPr id="384" name="Google Shape;384;p31"/>
          <p:cNvSpPr/>
          <p:nvPr/>
        </p:nvSpPr>
        <p:spPr>
          <a:xfrm>
            <a:off x="5257800" y="3886200"/>
            <a:ext cx="266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85" name="Google Shape;385;p3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Other kernels in KDE</a:t>
            </a:r>
            <a:endParaRPr/>
          </a:p>
        </p:txBody>
      </p:sp>
      <p:pic>
        <p:nvPicPr>
          <p:cNvPr descr="https://upload.wikimedia.org/wikipedia/commons/thumb/4/47/Kernels.svg/500px-Kernels.svg.png" id="391" name="Google Shape;391;p32"/>
          <p:cNvPicPr preferRelativeResize="0"/>
          <p:nvPr/>
        </p:nvPicPr>
        <p:blipFill rotWithShape="1">
          <a:blip r:embed="rId3">
            <a:alphaModFix/>
          </a:blip>
          <a:srcRect b="0" l="0" r="0" t="0"/>
          <a:stretch/>
        </p:blipFill>
        <p:spPr>
          <a:xfrm>
            <a:off x="1066800" y="1524000"/>
            <a:ext cx="6858000" cy="4937761"/>
          </a:xfrm>
          <a:prstGeom prst="rect">
            <a:avLst/>
          </a:prstGeom>
          <a:noFill/>
          <a:ln>
            <a:noFill/>
          </a:ln>
        </p:spPr>
      </p:pic>
      <p:sp>
        <p:nvSpPr>
          <p:cNvPr id="392" name="Google Shape;392;p32"/>
          <p:cNvSpPr/>
          <p:nvPr/>
        </p:nvSpPr>
        <p:spPr>
          <a:xfrm>
            <a:off x="2057400" y="6400800"/>
            <a:ext cx="571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https://en.wikipedia.org/wiki/Kernel_(statistics)</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393" name="Google Shape;393;p3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399" name="Google Shape;399;p3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Whether we are using histograms or KDEs, these are all (non-parametric) estimates of the true underlying pdf.</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We have the following properties:</a:t>
            </a:r>
            <a:endParaRPr/>
          </a:p>
        </p:txBody>
      </p:sp>
      <p:pic>
        <p:nvPicPr>
          <p:cNvPr id="400" name="Google Shape;400;p33"/>
          <p:cNvPicPr preferRelativeResize="0"/>
          <p:nvPr/>
        </p:nvPicPr>
        <p:blipFill rotWithShape="1">
          <a:blip r:embed="rId3">
            <a:alphaModFix/>
          </a:blip>
          <a:srcRect b="0" l="0" r="0" t="0"/>
          <a:stretch/>
        </p:blipFill>
        <p:spPr>
          <a:xfrm>
            <a:off x="990600" y="4572000"/>
            <a:ext cx="4267200" cy="872836"/>
          </a:xfrm>
          <a:prstGeom prst="rect">
            <a:avLst/>
          </a:prstGeom>
          <a:noFill/>
          <a:ln>
            <a:noFill/>
          </a:ln>
        </p:spPr>
      </p:pic>
      <p:sp>
        <p:nvSpPr>
          <p:cNvPr id="401" name="Google Shape;401;p33"/>
          <p:cNvSpPr/>
          <p:nvPr/>
        </p:nvSpPr>
        <p:spPr>
          <a:xfrm>
            <a:off x="990600" y="57150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http://faculty.washington.edu/yenchic/18W_425/Lec6_hist_KDE.pdf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402" name="Google Shape;402;p3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500"/>
                                        <p:tgtEl>
                                          <p:spTgt spid="3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Effect filter="fade" transition="in">
                                      <p:cBhvr>
                                        <p:cTn dur="500"/>
                                        <p:tgtEl>
                                          <p:spTgt spid="3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Effect filter="fade" transition="in">
                                      <p:cBhvr>
                                        <p:cTn dur="500"/>
                                        <p:tgtEl>
                                          <p:spTgt spid="3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Kernel density estimates</a:t>
            </a:r>
            <a:endParaRPr/>
          </a:p>
        </p:txBody>
      </p:sp>
      <p:sp>
        <p:nvSpPr>
          <p:cNvPr id="408" name="Google Shape;408;p34"/>
          <p:cNvSpPr txBox="1"/>
          <p:nvPr>
            <p:ph idx="1" type="body"/>
          </p:nvPr>
        </p:nvSpPr>
        <p:spPr>
          <a:xfrm>
            <a:off x="457200" y="1447800"/>
            <a:ext cx="8229600" cy="4625609"/>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840"/>
              <a:buChar char="◼"/>
            </a:pPr>
            <a:r>
              <a:rPr lang="en-US" sz="2300"/>
              <a:t>For Gaussian and some other kernels, it has been proved that as the number of samples (i.e. N) tends to infinity, the kernel density estimate becomes more accurate and the error rate is O(N</a:t>
            </a:r>
            <a:r>
              <a:rPr baseline="30000" lang="en-US" sz="2300"/>
              <a:t>-0.8</a:t>
            </a:r>
            <a:r>
              <a:rPr lang="en-US" sz="2300"/>
              <a:t>) in 1D (in general O(N</a:t>
            </a:r>
            <a:r>
              <a:rPr baseline="30000" lang="en-US" sz="2300"/>
              <a:t>-4/(4+d)</a:t>
            </a:r>
            <a:r>
              <a:rPr lang="en-US" sz="2300"/>
              <a:t>) for </a:t>
            </a:r>
            <a:r>
              <a:rPr i="1" lang="en-US" sz="2300"/>
              <a:t>d</a:t>
            </a:r>
            <a:r>
              <a:rPr lang="en-US" sz="2300"/>
              <a:t> dimensions), provided that the kernel widths σ tend to 0 at a rate slower than N</a:t>
            </a:r>
            <a:r>
              <a:rPr baseline="30000" lang="en-US" sz="2300"/>
              <a:t>-1</a:t>
            </a:r>
            <a:r>
              <a:rPr lang="en-US" sz="2300"/>
              <a:t>.</a:t>
            </a:r>
            <a:endParaRPr/>
          </a:p>
          <a:p>
            <a:pPr indent="-320040" lvl="0" marL="438912" rtl="0" algn="l">
              <a:lnSpc>
                <a:spcPct val="100000"/>
              </a:lnSpc>
              <a:spcBef>
                <a:spcPts val="0"/>
              </a:spcBef>
              <a:spcAft>
                <a:spcPts val="0"/>
              </a:spcAft>
              <a:buSzPts val="1840"/>
              <a:buChar char="◼"/>
            </a:pPr>
            <a:r>
              <a:rPr lang="en-US" sz="2300"/>
              <a:t>This was proved by Emmanuel Parzen in a classic paper in 1952. Hence KDE is sometimes also called </a:t>
            </a:r>
            <a:r>
              <a:rPr b="1" lang="en-US" sz="2300"/>
              <a:t>Parzen windows</a:t>
            </a:r>
            <a:r>
              <a:rPr lang="en-US" sz="2300"/>
              <a:t>.</a:t>
            </a:r>
            <a:endParaRPr/>
          </a:p>
          <a:p>
            <a:pPr indent="-320040" lvl="0" marL="438912" rtl="0" algn="l">
              <a:lnSpc>
                <a:spcPct val="100000"/>
              </a:lnSpc>
              <a:spcBef>
                <a:spcPts val="0"/>
              </a:spcBef>
              <a:spcAft>
                <a:spcPts val="0"/>
              </a:spcAft>
              <a:buSzPts val="1840"/>
              <a:buChar char="◼"/>
            </a:pPr>
            <a:r>
              <a:rPr lang="en-US" sz="2300"/>
              <a:t>These estimates </a:t>
            </a:r>
            <a:r>
              <a:rPr b="1" lang="en-US" sz="2300"/>
              <a:t>have better error rate </a:t>
            </a:r>
            <a:r>
              <a:rPr lang="en-US" sz="2300"/>
              <a:t>than simple histograms which converge at the rate of O(N</a:t>
            </a:r>
            <a:r>
              <a:rPr baseline="30000" lang="en-US" sz="2300"/>
              <a:t>-0.667</a:t>
            </a:r>
            <a:r>
              <a:rPr lang="en-US" sz="2300"/>
              <a:t>) in 1D (in general O(N</a:t>
            </a:r>
            <a:r>
              <a:rPr baseline="30000" lang="en-US" sz="2300"/>
              <a:t>-2/(2+d)</a:t>
            </a:r>
            <a:r>
              <a:rPr lang="en-US" sz="2300"/>
              <a:t>) for </a:t>
            </a:r>
            <a:r>
              <a:rPr i="1" lang="en-US" sz="2300"/>
              <a:t>d</a:t>
            </a:r>
            <a:r>
              <a:rPr lang="en-US" sz="2300"/>
              <a:t> dimensions).</a:t>
            </a:r>
            <a:endParaRPr/>
          </a:p>
          <a:p>
            <a:pPr indent="-320040" lvl="0" marL="438912" rtl="0" algn="l">
              <a:lnSpc>
                <a:spcPct val="100000"/>
              </a:lnSpc>
              <a:spcBef>
                <a:spcPts val="0"/>
              </a:spcBef>
              <a:spcAft>
                <a:spcPts val="0"/>
              </a:spcAft>
              <a:buSzPts val="1840"/>
              <a:buChar char="◼"/>
            </a:pPr>
            <a:r>
              <a:rPr lang="en-US" sz="2300"/>
              <a:t>KDEs are also smoother than histograms. Unlike histograms they are also differentiable everywhere.</a:t>
            </a:r>
            <a:endParaRPr/>
          </a:p>
          <a:p>
            <a:pPr indent="-320040" lvl="0" marL="438912" rtl="0" algn="l">
              <a:lnSpc>
                <a:spcPct val="100000"/>
              </a:lnSpc>
              <a:spcBef>
                <a:spcPts val="0"/>
              </a:spcBef>
              <a:spcAft>
                <a:spcPts val="0"/>
              </a:spcAft>
              <a:buSzPts val="1840"/>
              <a:buChar char="◼"/>
            </a:pPr>
            <a:r>
              <a:rPr lang="en-US" sz="2300"/>
              <a:t>For these reasons, KDEs are preferred over histograms in many applications.</a:t>
            </a:r>
            <a:endParaRPr sz="2300"/>
          </a:p>
        </p:txBody>
      </p:sp>
      <p:sp>
        <p:nvSpPr>
          <p:cNvPr id="409" name="Google Shape;409;p34"/>
          <p:cNvSpPr/>
          <p:nvPr/>
        </p:nvSpPr>
        <p:spPr>
          <a:xfrm>
            <a:off x="838200" y="63246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3">
                  <a:extLst>
                    <a:ext uri="{A12FA001-AC4F-418D-AE19-62706E023703}">
                      <ahyp:hlinkClr val="tx"/>
                    </a:ext>
                  </a:extLst>
                </a:hlinkClick>
              </a:rPr>
              <a:t>http://faculty.washington.edu/yenchic/18W_425/Lec6_hist_KDE.pdf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410" name="Google Shape;410;p3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5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5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5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5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500"/>
                                        <p:tgtEl>
                                          <p:spTgt spid="4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algorithm</a:t>
            </a:r>
            <a:endParaRPr/>
          </a:p>
        </p:txBody>
      </p:sp>
      <p:pic>
        <p:nvPicPr>
          <p:cNvPr id="416" name="Google Shape;416;p35"/>
          <p:cNvPicPr preferRelativeResize="0"/>
          <p:nvPr/>
        </p:nvPicPr>
        <p:blipFill rotWithShape="1">
          <a:blip r:embed="rId3">
            <a:alphaModFix/>
          </a:blip>
          <a:srcRect b="0" l="0" r="0" t="0"/>
          <a:stretch/>
        </p:blipFill>
        <p:spPr>
          <a:xfrm>
            <a:off x="228600" y="1477926"/>
            <a:ext cx="7010400" cy="5380074"/>
          </a:xfrm>
          <a:prstGeom prst="rect">
            <a:avLst/>
          </a:prstGeom>
          <a:noFill/>
          <a:ln>
            <a:noFill/>
          </a:ln>
        </p:spPr>
      </p:pic>
      <p:sp>
        <p:nvSpPr>
          <p:cNvPr id="417" name="Google Shape;417;p35"/>
          <p:cNvSpPr txBox="1"/>
          <p:nvPr/>
        </p:nvSpPr>
        <p:spPr>
          <a:xfrm>
            <a:off x="5388528" y="2286000"/>
            <a:ext cx="1888572" cy="1477328"/>
          </a:xfrm>
          <a:prstGeom prst="rect">
            <a:avLst/>
          </a:prstGeom>
          <a:gradFill>
            <a:gsLst>
              <a:gs pos="0">
                <a:srgbClr val="FFCF81"/>
              </a:gs>
              <a:gs pos="50000">
                <a:srgbClr val="FFDFB3"/>
              </a:gs>
              <a:gs pos="100000">
                <a:srgbClr val="FFEFDA"/>
              </a:gs>
            </a:gsLst>
            <a:lin ang="540000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We will see the motivation for this algorithm on the next several slides.</a:t>
            </a:r>
            <a:endParaRPr b="0" i="0" sz="1800" u="none" cap="none" strike="noStrike">
              <a:solidFill>
                <a:schemeClr val="dk1"/>
              </a:solidFill>
              <a:latin typeface="Corbel"/>
              <a:ea typeface="Corbel"/>
              <a:cs typeface="Corbel"/>
              <a:sym typeface="Corbel"/>
            </a:endParaRPr>
          </a:p>
        </p:txBody>
      </p:sp>
      <p:sp>
        <p:nvSpPr>
          <p:cNvPr id="418" name="Google Shape;418;p35"/>
          <p:cNvSpPr txBox="1"/>
          <p:nvPr/>
        </p:nvSpPr>
        <p:spPr>
          <a:xfrm>
            <a:off x="5388528" y="4001869"/>
            <a:ext cx="3581400" cy="646331"/>
          </a:xfrm>
          <a:prstGeom prst="rect">
            <a:avLst/>
          </a:prstGeom>
          <a:gradFill>
            <a:gsLst>
              <a:gs pos="0">
                <a:srgbClr val="DDEBCF"/>
              </a:gs>
              <a:gs pos="50000">
                <a:srgbClr val="9CB86E"/>
              </a:gs>
              <a:gs pos="100000">
                <a:srgbClr val="156B13"/>
              </a:gs>
            </a:gsLst>
            <a:lin ang="540000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Small neighborhood around the point</a:t>
            </a:r>
            <a:endParaRPr b="0" i="0" sz="1800" u="none" cap="none" strike="noStrike">
              <a:solidFill>
                <a:schemeClr val="dk1"/>
              </a:solidFill>
              <a:latin typeface="Corbel"/>
              <a:ea typeface="Corbel"/>
              <a:cs typeface="Corbel"/>
              <a:sym typeface="Corbel"/>
            </a:endParaRPr>
          </a:p>
        </p:txBody>
      </p:sp>
      <p:cxnSp>
        <p:nvCxnSpPr>
          <p:cNvPr id="419" name="Google Shape;419;p35"/>
          <p:cNvCxnSpPr/>
          <p:nvPr/>
        </p:nvCxnSpPr>
        <p:spPr>
          <a:xfrm flipH="1" rot="10800000">
            <a:off x="1752600" y="4495800"/>
            <a:ext cx="3505200" cy="76200"/>
          </a:xfrm>
          <a:prstGeom prst="straightConnector1">
            <a:avLst/>
          </a:prstGeom>
          <a:noFill/>
          <a:ln cap="flat" cmpd="sng" w="25400">
            <a:solidFill>
              <a:srgbClr val="EFAB00"/>
            </a:solidFill>
            <a:prstDash val="solid"/>
            <a:round/>
            <a:headEnd len="sm" w="sm" type="none"/>
            <a:tailEnd len="med" w="med" type="stealth"/>
          </a:ln>
        </p:spPr>
      </p:cxnSp>
      <p:sp>
        <p:nvSpPr>
          <p:cNvPr id="420" name="Google Shape;420;p3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4572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a:t>
            </a:r>
            <a:endParaRPr/>
          </a:p>
        </p:txBody>
      </p:sp>
      <p:pic>
        <p:nvPicPr>
          <p:cNvPr id="426" name="Google Shape;426;p36"/>
          <p:cNvPicPr preferRelativeResize="0"/>
          <p:nvPr/>
        </p:nvPicPr>
        <p:blipFill rotWithShape="1">
          <a:blip r:embed="rId3">
            <a:alphaModFix/>
          </a:blip>
          <a:srcRect b="0" l="0" r="0" t="0"/>
          <a:stretch/>
        </p:blipFill>
        <p:spPr>
          <a:xfrm>
            <a:off x="1676400" y="1143000"/>
            <a:ext cx="6096000" cy="4737100"/>
          </a:xfrm>
          <a:prstGeom prst="rect">
            <a:avLst/>
          </a:prstGeom>
          <a:noFill/>
          <a:ln>
            <a:noFill/>
          </a:ln>
        </p:spPr>
      </p:pic>
      <p:sp>
        <p:nvSpPr>
          <p:cNvPr id="427" name="Google Shape;427;p36"/>
          <p:cNvSpPr txBox="1"/>
          <p:nvPr/>
        </p:nvSpPr>
        <p:spPr>
          <a:xfrm>
            <a:off x="152400" y="1524000"/>
            <a:ext cx="152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Mean-shift mode finding</a:t>
            </a:r>
            <a:endParaRPr b="0" i="0" sz="1800" u="none" cap="none" strike="noStrike">
              <a:solidFill>
                <a:schemeClr val="dk1"/>
              </a:solidFill>
              <a:latin typeface="Corbel"/>
              <a:ea typeface="Corbel"/>
              <a:cs typeface="Corbel"/>
              <a:sym typeface="Corbel"/>
            </a:endParaRPr>
          </a:p>
        </p:txBody>
      </p:sp>
      <p:sp>
        <p:nvSpPr>
          <p:cNvPr id="428" name="Google Shape;428;p36"/>
          <p:cNvSpPr txBox="1"/>
          <p:nvPr/>
        </p:nvSpPr>
        <p:spPr>
          <a:xfrm>
            <a:off x="381000" y="5943600"/>
            <a:ext cx="8610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web tutorial on mean-shift- </a:t>
            </a: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http://homepages.inf.ed.ac.uk/rbf/CVonline/LOCAL_COPIES/TUZEL1/MeanShift.pdf</a:t>
            </a:r>
            <a:endParaRPr b="0" i="0" sz="1800" u="none" cap="none" strike="noStrike">
              <a:solidFill>
                <a:schemeClr val="dk1"/>
              </a:solidFill>
              <a:latin typeface="Corbel"/>
              <a:ea typeface="Corbel"/>
              <a:cs typeface="Corbel"/>
              <a:sym typeface="Corbel"/>
            </a:endParaRPr>
          </a:p>
        </p:txBody>
      </p:sp>
      <p:sp>
        <p:nvSpPr>
          <p:cNvPr id="429" name="Google Shape;429;p3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7"/>
          <p:cNvSpPr/>
          <p:nvPr/>
        </p:nvSpPr>
        <p:spPr>
          <a:xfrm>
            <a:off x="914400" y="1143000"/>
            <a:ext cx="6019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3">
                  <a:extLst>
                    <a:ext uri="{A12FA001-AC4F-418D-AE19-62706E023703}">
                      <ahyp:hlinkClr val="tx"/>
                    </a:ext>
                  </a:extLst>
                </a:hlinkClick>
              </a:rPr>
              <a:t>http://www.youtube.com/watch?v=kmaQAsotT9s</a:t>
            </a:r>
            <a:endParaRPr b="0" i="0" sz="1800" u="none" cap="none" strike="noStrike">
              <a:solidFill>
                <a:schemeClr val="dk1"/>
              </a:solidFill>
              <a:latin typeface="Corbel"/>
              <a:ea typeface="Corbel"/>
              <a:cs typeface="Corbel"/>
              <a:sym typeface="Corbel"/>
            </a:endParaRPr>
          </a:p>
        </p:txBody>
      </p:sp>
      <p:sp>
        <p:nvSpPr>
          <p:cNvPr id="435" name="Google Shape;435;p37"/>
          <p:cNvSpPr/>
          <p:nvPr/>
        </p:nvSpPr>
        <p:spPr>
          <a:xfrm>
            <a:off x="381000" y="1752600"/>
            <a:ext cx="8458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http://www.youtube.com/watch?feature=player_detailpage&amp;v=M8B3RZVqgOo#t=2275</a:t>
            </a:r>
            <a:endParaRPr b="0" i="0" sz="1800" u="none" cap="none" strike="noStrike">
              <a:solidFill>
                <a:schemeClr val="dk1"/>
              </a:solidFill>
              <a:latin typeface="Corbel"/>
              <a:ea typeface="Corbel"/>
              <a:cs typeface="Corbel"/>
              <a:sym typeface="Corbel"/>
            </a:endParaRPr>
          </a:p>
        </p:txBody>
      </p:sp>
      <p:sp>
        <p:nvSpPr>
          <p:cNvPr id="436" name="Google Shape;436;p37"/>
          <p:cNvSpPr txBox="1"/>
          <p:nvPr/>
        </p:nvSpPr>
        <p:spPr>
          <a:xfrm>
            <a:off x="1143000" y="457200"/>
            <a:ext cx="5029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Demos</a:t>
            </a:r>
            <a:endParaRPr b="0" i="0" sz="1800" u="none" cap="none" strike="noStrike">
              <a:solidFill>
                <a:schemeClr val="dk1"/>
              </a:solidFill>
              <a:latin typeface="Corbel"/>
              <a:ea typeface="Corbel"/>
              <a:cs typeface="Corbel"/>
              <a:sym typeface="Corbel"/>
            </a:endParaRPr>
          </a:p>
        </p:txBody>
      </p:sp>
      <p:sp>
        <p:nvSpPr>
          <p:cNvPr id="437" name="Google Shape;437;p3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algorithm</a:t>
            </a:r>
            <a:endParaRPr/>
          </a:p>
        </p:txBody>
      </p:sp>
      <p:sp>
        <p:nvSpPr>
          <p:cNvPr id="443" name="Google Shape;443;p3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In the mean-shift method, for each sample x</a:t>
            </a:r>
            <a:r>
              <a:rPr baseline="-25000" lang="en-US"/>
              <a:t>i </a:t>
            </a:r>
            <a:r>
              <a:rPr lang="en-US"/>
              <a:t> we want find the closest mode (of the pdf estimated from all the N samples {x</a:t>
            </a:r>
            <a:r>
              <a:rPr baseline="-25000" lang="en-US"/>
              <a:t>i</a:t>
            </a:r>
            <a:r>
              <a:rPr lang="en-US"/>
              <a:t>}).</a:t>
            </a:r>
            <a:endParaRPr/>
          </a:p>
          <a:p>
            <a:pPr indent="-320040" lvl="0" marL="438912" rtl="0" algn="l">
              <a:lnSpc>
                <a:spcPct val="100000"/>
              </a:lnSpc>
              <a:spcBef>
                <a:spcPts val="0"/>
              </a:spcBef>
              <a:spcAft>
                <a:spcPts val="0"/>
              </a:spcAft>
              <a:buSzPts val="2560"/>
              <a:buChar char="◼"/>
            </a:pPr>
            <a:r>
              <a:rPr lang="en-US"/>
              <a:t>For this, we perform a </a:t>
            </a:r>
            <a:r>
              <a:rPr b="1" lang="en-US"/>
              <a:t>gradient ascent</a:t>
            </a:r>
            <a:r>
              <a:rPr lang="en-US"/>
              <a:t>, i.e. we move in the direction of </a:t>
            </a:r>
            <a:r>
              <a:rPr b="1" lang="en-US"/>
              <a:t>grad(p(x</a:t>
            </a:r>
            <a:r>
              <a:rPr b="1" baseline="-25000" lang="en-US"/>
              <a:t>i</a:t>
            </a:r>
            <a:r>
              <a:rPr b="1" lang="en-US"/>
              <a:t>)) [</a:t>
            </a:r>
            <a:r>
              <a:rPr lang="en-US"/>
              <a:t>which is the </a:t>
            </a:r>
            <a:r>
              <a:rPr lang="en-US">
                <a:solidFill>
                  <a:srgbClr val="FF0000"/>
                </a:solidFill>
              </a:rPr>
              <a:t>direction of greatest increase in the density</a:t>
            </a:r>
            <a:r>
              <a:rPr lang="en-US"/>
              <a:t>], </a:t>
            </a:r>
            <a:r>
              <a:rPr b="1" lang="en-US"/>
              <a:t>starting from x</a:t>
            </a:r>
            <a:r>
              <a:rPr b="1" baseline="-25000" lang="en-US"/>
              <a:t>i</a:t>
            </a:r>
            <a:r>
              <a:rPr lang="en-US"/>
              <a:t>. </a:t>
            </a:r>
            <a:endParaRPr/>
          </a:p>
        </p:txBody>
      </p:sp>
      <p:sp>
        <p:nvSpPr>
          <p:cNvPr id="444" name="Google Shape;444;p3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cxnSp>
        <p:nvCxnSpPr>
          <p:cNvPr id="449" name="Google Shape;449;p39"/>
          <p:cNvCxnSpPr/>
          <p:nvPr/>
        </p:nvCxnSpPr>
        <p:spPr>
          <a:xfrm rot="5400000">
            <a:off x="-723900" y="3238500"/>
            <a:ext cx="4800600" cy="1588"/>
          </a:xfrm>
          <a:prstGeom prst="straightConnector1">
            <a:avLst/>
          </a:prstGeom>
          <a:noFill/>
          <a:ln cap="flat" cmpd="sng" w="25400">
            <a:solidFill>
              <a:srgbClr val="0C0C0C"/>
            </a:solidFill>
            <a:prstDash val="solid"/>
            <a:round/>
            <a:headEnd len="sm" w="sm" type="none"/>
            <a:tailEnd len="med" w="med" type="triangle"/>
          </a:ln>
        </p:spPr>
      </p:cxnSp>
      <p:cxnSp>
        <p:nvCxnSpPr>
          <p:cNvPr id="450" name="Google Shape;450;p39"/>
          <p:cNvCxnSpPr/>
          <p:nvPr/>
        </p:nvCxnSpPr>
        <p:spPr>
          <a:xfrm>
            <a:off x="381000" y="4800600"/>
            <a:ext cx="8305800" cy="1588"/>
          </a:xfrm>
          <a:prstGeom prst="straightConnector1">
            <a:avLst/>
          </a:prstGeom>
          <a:noFill/>
          <a:ln cap="flat" cmpd="sng" w="25400">
            <a:solidFill>
              <a:srgbClr val="0C0C0C"/>
            </a:solidFill>
            <a:prstDash val="solid"/>
            <a:round/>
            <a:headEnd len="sm" w="sm" type="none"/>
            <a:tailEnd len="lg" w="lg" type="triangle"/>
          </a:ln>
        </p:spPr>
      </p:cxnSp>
      <p:sp>
        <p:nvSpPr>
          <p:cNvPr id="451" name="Google Shape;451;p39"/>
          <p:cNvSpPr/>
          <p:nvPr/>
        </p:nvSpPr>
        <p:spPr>
          <a:xfrm>
            <a:off x="1208015" y="1441013"/>
            <a:ext cx="7449424" cy="3141772"/>
          </a:xfrm>
          <a:custGeom>
            <a:rect b="b" l="l" r="r" t="t"/>
            <a:pathLst>
              <a:path extrusionOk="0" h="3141772" w="7449424">
                <a:moveTo>
                  <a:pt x="0" y="2568925"/>
                </a:moveTo>
                <a:cubicBezTo>
                  <a:pt x="13982" y="2566129"/>
                  <a:pt x="29192" y="2566913"/>
                  <a:pt x="41945" y="2560536"/>
                </a:cubicBezTo>
                <a:cubicBezTo>
                  <a:pt x="94689" y="2534164"/>
                  <a:pt x="145406" y="2441496"/>
                  <a:pt x="167779" y="2409534"/>
                </a:cubicBezTo>
                <a:cubicBezTo>
                  <a:pt x="192092" y="2374801"/>
                  <a:pt x="202352" y="2361107"/>
                  <a:pt x="218113" y="2325644"/>
                </a:cubicBezTo>
                <a:cubicBezTo>
                  <a:pt x="224229" y="2311883"/>
                  <a:pt x="227420" y="2296774"/>
                  <a:pt x="234891" y="2283699"/>
                </a:cubicBezTo>
                <a:cubicBezTo>
                  <a:pt x="249898" y="2257437"/>
                  <a:pt x="273992" y="2236282"/>
                  <a:pt x="285225" y="2208198"/>
                </a:cubicBezTo>
                <a:cubicBezTo>
                  <a:pt x="296410" y="2180235"/>
                  <a:pt x="304155" y="2150635"/>
                  <a:pt x="318781" y="2124308"/>
                </a:cubicBezTo>
                <a:cubicBezTo>
                  <a:pt x="346279" y="2074812"/>
                  <a:pt x="381051" y="2029710"/>
                  <a:pt x="411060" y="1981695"/>
                </a:cubicBezTo>
                <a:cubicBezTo>
                  <a:pt x="481667" y="1868723"/>
                  <a:pt x="411449" y="1974723"/>
                  <a:pt x="469783" y="1872638"/>
                </a:cubicBezTo>
                <a:cubicBezTo>
                  <a:pt x="482871" y="1849733"/>
                  <a:pt x="498436" y="1828313"/>
                  <a:pt x="511728" y="1805526"/>
                </a:cubicBezTo>
                <a:cubicBezTo>
                  <a:pt x="518029" y="1794724"/>
                  <a:pt x="522072" y="1782693"/>
                  <a:pt x="528506" y="1771970"/>
                </a:cubicBezTo>
                <a:cubicBezTo>
                  <a:pt x="538881" y="1754679"/>
                  <a:pt x="552344" y="1739305"/>
                  <a:pt x="562062" y="1721637"/>
                </a:cubicBezTo>
                <a:cubicBezTo>
                  <a:pt x="583155" y="1683285"/>
                  <a:pt x="592300" y="1637423"/>
                  <a:pt x="620785" y="1604191"/>
                </a:cubicBezTo>
                <a:lnTo>
                  <a:pt x="671119" y="1545468"/>
                </a:lnTo>
                <a:cubicBezTo>
                  <a:pt x="714218" y="1437720"/>
                  <a:pt x="658206" y="1571293"/>
                  <a:pt x="713064" y="1461578"/>
                </a:cubicBezTo>
                <a:cubicBezTo>
                  <a:pt x="719798" y="1448109"/>
                  <a:pt x="721489" y="1432163"/>
                  <a:pt x="729842" y="1419633"/>
                </a:cubicBezTo>
                <a:cubicBezTo>
                  <a:pt x="738616" y="1406471"/>
                  <a:pt x="752213" y="1397262"/>
                  <a:pt x="763398" y="1386077"/>
                </a:cubicBezTo>
                <a:cubicBezTo>
                  <a:pt x="768991" y="1369299"/>
                  <a:pt x="772267" y="1351561"/>
                  <a:pt x="780176" y="1335743"/>
                </a:cubicBezTo>
                <a:cubicBezTo>
                  <a:pt x="786429" y="1323237"/>
                  <a:pt x="797587" y="1313820"/>
                  <a:pt x="805343" y="1302187"/>
                </a:cubicBezTo>
                <a:cubicBezTo>
                  <a:pt x="819976" y="1280237"/>
                  <a:pt x="832655" y="1257025"/>
                  <a:pt x="847288" y="1235075"/>
                </a:cubicBezTo>
                <a:cubicBezTo>
                  <a:pt x="855044" y="1223442"/>
                  <a:pt x="865665" y="1213741"/>
                  <a:pt x="872455" y="1201519"/>
                </a:cubicBezTo>
                <a:cubicBezTo>
                  <a:pt x="893711" y="1163258"/>
                  <a:pt x="909462" y="1122076"/>
                  <a:pt x="931178" y="1084073"/>
                </a:cubicBezTo>
                <a:cubicBezTo>
                  <a:pt x="942363" y="1064499"/>
                  <a:pt x="952918" y="1044550"/>
                  <a:pt x="964734" y="1025350"/>
                </a:cubicBezTo>
                <a:cubicBezTo>
                  <a:pt x="975302" y="1008177"/>
                  <a:pt x="988130" y="992434"/>
                  <a:pt x="998290" y="975016"/>
                </a:cubicBezTo>
                <a:cubicBezTo>
                  <a:pt x="1007742" y="958813"/>
                  <a:pt x="1013052" y="940290"/>
                  <a:pt x="1023457" y="924682"/>
                </a:cubicBezTo>
                <a:cubicBezTo>
                  <a:pt x="1030038" y="914811"/>
                  <a:pt x="1041728" y="909169"/>
                  <a:pt x="1048624" y="899515"/>
                </a:cubicBezTo>
                <a:cubicBezTo>
                  <a:pt x="1055893" y="889339"/>
                  <a:pt x="1058465" y="876364"/>
                  <a:pt x="1065402" y="865959"/>
                </a:cubicBezTo>
                <a:cubicBezTo>
                  <a:pt x="1075334" y="851061"/>
                  <a:pt x="1087772" y="837996"/>
                  <a:pt x="1098957" y="824015"/>
                </a:cubicBezTo>
                <a:cubicBezTo>
                  <a:pt x="1111893" y="785208"/>
                  <a:pt x="1100892" y="810852"/>
                  <a:pt x="1124124" y="773681"/>
                </a:cubicBezTo>
                <a:cubicBezTo>
                  <a:pt x="1132766" y="759854"/>
                  <a:pt x="1138554" y="744007"/>
                  <a:pt x="1149291" y="731736"/>
                </a:cubicBezTo>
                <a:cubicBezTo>
                  <a:pt x="1158498" y="721214"/>
                  <a:pt x="1171662" y="714958"/>
                  <a:pt x="1182847" y="706569"/>
                </a:cubicBezTo>
                <a:cubicBezTo>
                  <a:pt x="1185643" y="698180"/>
                  <a:pt x="1184983" y="687655"/>
                  <a:pt x="1191236" y="681402"/>
                </a:cubicBezTo>
                <a:cubicBezTo>
                  <a:pt x="1197489" y="675149"/>
                  <a:pt x="1208494" y="676968"/>
                  <a:pt x="1216403" y="673013"/>
                </a:cubicBezTo>
                <a:cubicBezTo>
                  <a:pt x="1225421" y="668504"/>
                  <a:pt x="1233181" y="661828"/>
                  <a:pt x="1241570" y="656235"/>
                </a:cubicBezTo>
                <a:cubicBezTo>
                  <a:pt x="1324235" y="661402"/>
                  <a:pt x="1348524" y="654765"/>
                  <a:pt x="1409350" y="673013"/>
                </a:cubicBezTo>
                <a:cubicBezTo>
                  <a:pt x="1426290" y="678095"/>
                  <a:pt x="1443866" y="681882"/>
                  <a:pt x="1459684" y="689791"/>
                </a:cubicBezTo>
                <a:cubicBezTo>
                  <a:pt x="1477720" y="698809"/>
                  <a:pt x="1493240" y="712162"/>
                  <a:pt x="1510018" y="723347"/>
                </a:cubicBezTo>
                <a:cubicBezTo>
                  <a:pt x="1518407" y="728940"/>
                  <a:pt x="1528056" y="732996"/>
                  <a:pt x="1535185" y="740125"/>
                </a:cubicBezTo>
                <a:cubicBezTo>
                  <a:pt x="1601037" y="805977"/>
                  <a:pt x="1570875" y="783493"/>
                  <a:pt x="1619075" y="815626"/>
                </a:cubicBezTo>
                <a:cubicBezTo>
                  <a:pt x="1637967" y="872302"/>
                  <a:pt x="1611766" y="810868"/>
                  <a:pt x="1652631" y="857570"/>
                </a:cubicBezTo>
                <a:cubicBezTo>
                  <a:pt x="1665910" y="872745"/>
                  <a:pt x="1673278" y="892413"/>
                  <a:pt x="1686187" y="907904"/>
                </a:cubicBezTo>
                <a:cubicBezTo>
                  <a:pt x="1729518" y="959901"/>
                  <a:pt x="1736174" y="966141"/>
                  <a:pt x="1778466" y="1025350"/>
                </a:cubicBezTo>
                <a:cubicBezTo>
                  <a:pt x="1790186" y="1041759"/>
                  <a:pt x="1799113" y="1060193"/>
                  <a:pt x="1812022" y="1075684"/>
                </a:cubicBezTo>
                <a:cubicBezTo>
                  <a:pt x="1827212" y="1093912"/>
                  <a:pt x="1848119" y="1107036"/>
                  <a:pt x="1862356" y="1126018"/>
                </a:cubicBezTo>
                <a:cubicBezTo>
                  <a:pt x="1885616" y="1157031"/>
                  <a:pt x="1927970" y="1220095"/>
                  <a:pt x="1963024" y="1243464"/>
                </a:cubicBezTo>
                <a:cubicBezTo>
                  <a:pt x="1988573" y="1260497"/>
                  <a:pt x="1995728" y="1264594"/>
                  <a:pt x="2021746" y="1285409"/>
                </a:cubicBezTo>
                <a:cubicBezTo>
                  <a:pt x="2038800" y="1299052"/>
                  <a:pt x="2054608" y="1314250"/>
                  <a:pt x="2072080" y="1327354"/>
                </a:cubicBezTo>
                <a:cubicBezTo>
                  <a:pt x="2088212" y="1339453"/>
                  <a:pt x="2106497" y="1348530"/>
                  <a:pt x="2122414" y="1360910"/>
                </a:cubicBezTo>
                <a:cubicBezTo>
                  <a:pt x="2147151" y="1380150"/>
                  <a:pt x="2144133" y="1390592"/>
                  <a:pt x="2172748" y="1402855"/>
                </a:cubicBezTo>
                <a:cubicBezTo>
                  <a:pt x="2183345" y="1407397"/>
                  <a:pt x="2195661" y="1406810"/>
                  <a:pt x="2206304" y="1411244"/>
                </a:cubicBezTo>
                <a:cubicBezTo>
                  <a:pt x="2229391" y="1420864"/>
                  <a:pt x="2250329" y="1435180"/>
                  <a:pt x="2273416" y="1444800"/>
                </a:cubicBezTo>
                <a:cubicBezTo>
                  <a:pt x="2284059" y="1449234"/>
                  <a:pt x="2295886" y="1450022"/>
                  <a:pt x="2306972" y="1453189"/>
                </a:cubicBezTo>
                <a:cubicBezTo>
                  <a:pt x="2315475" y="1455618"/>
                  <a:pt x="2323750" y="1458782"/>
                  <a:pt x="2332139" y="1461578"/>
                </a:cubicBezTo>
                <a:cubicBezTo>
                  <a:pt x="2407640" y="1455985"/>
                  <a:pt x="2485455" y="1464173"/>
                  <a:pt x="2558642" y="1444800"/>
                </a:cubicBezTo>
                <a:cubicBezTo>
                  <a:pt x="2580043" y="1439135"/>
                  <a:pt x="2624599" y="1376431"/>
                  <a:pt x="2642532" y="1352521"/>
                </a:cubicBezTo>
                <a:cubicBezTo>
                  <a:pt x="2666616" y="1256184"/>
                  <a:pt x="2632939" y="1374905"/>
                  <a:pt x="2667699" y="1293798"/>
                </a:cubicBezTo>
                <a:cubicBezTo>
                  <a:pt x="2672241" y="1283201"/>
                  <a:pt x="2672775" y="1271285"/>
                  <a:pt x="2676088" y="1260242"/>
                </a:cubicBezTo>
                <a:cubicBezTo>
                  <a:pt x="2681170" y="1243302"/>
                  <a:pt x="2687273" y="1226686"/>
                  <a:pt x="2692866" y="1209908"/>
                </a:cubicBezTo>
                <a:cubicBezTo>
                  <a:pt x="2695662" y="1201519"/>
                  <a:pt x="2697300" y="1192650"/>
                  <a:pt x="2701255" y="1184741"/>
                </a:cubicBezTo>
                <a:cubicBezTo>
                  <a:pt x="2743625" y="1100001"/>
                  <a:pt x="2684957" y="1221292"/>
                  <a:pt x="2743200" y="1075684"/>
                </a:cubicBezTo>
                <a:cubicBezTo>
                  <a:pt x="2748793" y="1061702"/>
                  <a:pt x="2753862" y="1047500"/>
                  <a:pt x="2759978" y="1033739"/>
                </a:cubicBezTo>
                <a:cubicBezTo>
                  <a:pt x="2765057" y="1022311"/>
                  <a:pt x="2772365" y="1011892"/>
                  <a:pt x="2776756" y="1000183"/>
                </a:cubicBezTo>
                <a:cubicBezTo>
                  <a:pt x="2780804" y="989388"/>
                  <a:pt x="2780711" y="977270"/>
                  <a:pt x="2785145" y="966627"/>
                </a:cubicBezTo>
                <a:cubicBezTo>
                  <a:pt x="2794765" y="943540"/>
                  <a:pt x="2812635" y="923779"/>
                  <a:pt x="2818701" y="899515"/>
                </a:cubicBezTo>
                <a:cubicBezTo>
                  <a:pt x="2821497" y="888330"/>
                  <a:pt x="2823777" y="877002"/>
                  <a:pt x="2827090" y="865959"/>
                </a:cubicBezTo>
                <a:cubicBezTo>
                  <a:pt x="2832172" y="849020"/>
                  <a:pt x="2839579" y="832783"/>
                  <a:pt x="2843868" y="815626"/>
                </a:cubicBezTo>
                <a:cubicBezTo>
                  <a:pt x="2872059" y="702860"/>
                  <a:pt x="2847014" y="790197"/>
                  <a:pt x="2877424" y="706569"/>
                </a:cubicBezTo>
                <a:cubicBezTo>
                  <a:pt x="2883468" y="689948"/>
                  <a:pt x="2888609" y="673013"/>
                  <a:pt x="2894202" y="656235"/>
                </a:cubicBezTo>
                <a:cubicBezTo>
                  <a:pt x="2896998" y="647846"/>
                  <a:pt x="2897686" y="638426"/>
                  <a:pt x="2902591" y="631068"/>
                </a:cubicBezTo>
                <a:lnTo>
                  <a:pt x="2919368" y="605901"/>
                </a:lnTo>
                <a:cubicBezTo>
                  <a:pt x="2922164" y="591919"/>
                  <a:pt x="2925413" y="578021"/>
                  <a:pt x="2927757" y="563956"/>
                </a:cubicBezTo>
                <a:cubicBezTo>
                  <a:pt x="2931008" y="544452"/>
                  <a:pt x="2930464" y="524172"/>
                  <a:pt x="2936146" y="505233"/>
                </a:cubicBezTo>
                <a:cubicBezTo>
                  <a:pt x="2939043" y="495576"/>
                  <a:pt x="2947331" y="488455"/>
                  <a:pt x="2952924" y="480066"/>
                </a:cubicBezTo>
                <a:cubicBezTo>
                  <a:pt x="2956115" y="464112"/>
                  <a:pt x="2961103" y="430151"/>
                  <a:pt x="2969702" y="412954"/>
                </a:cubicBezTo>
                <a:cubicBezTo>
                  <a:pt x="3033631" y="285096"/>
                  <a:pt x="2965064" y="432354"/>
                  <a:pt x="3011647" y="345842"/>
                </a:cubicBezTo>
                <a:cubicBezTo>
                  <a:pt x="3063675" y="249218"/>
                  <a:pt x="3025781" y="280493"/>
                  <a:pt x="3078759" y="245174"/>
                </a:cubicBezTo>
                <a:cubicBezTo>
                  <a:pt x="3081555" y="233989"/>
                  <a:pt x="3082606" y="222215"/>
                  <a:pt x="3087148" y="211618"/>
                </a:cubicBezTo>
                <a:cubicBezTo>
                  <a:pt x="3091120" y="202351"/>
                  <a:pt x="3097877" y="194517"/>
                  <a:pt x="3103926" y="186451"/>
                </a:cubicBezTo>
                <a:cubicBezTo>
                  <a:pt x="3123056" y="160945"/>
                  <a:pt x="3144963" y="137478"/>
                  <a:pt x="3162649" y="110950"/>
                </a:cubicBezTo>
                <a:lnTo>
                  <a:pt x="3196205" y="60616"/>
                </a:lnTo>
                <a:cubicBezTo>
                  <a:pt x="3201798" y="52227"/>
                  <a:pt x="3203965" y="39958"/>
                  <a:pt x="3212983" y="35449"/>
                </a:cubicBezTo>
                <a:cubicBezTo>
                  <a:pt x="3224168" y="29856"/>
                  <a:pt x="3235111" y="23750"/>
                  <a:pt x="3246539" y="18671"/>
                </a:cubicBezTo>
                <a:cubicBezTo>
                  <a:pt x="3260300" y="12555"/>
                  <a:pt x="3274502" y="7486"/>
                  <a:pt x="3288484" y="1893"/>
                </a:cubicBezTo>
                <a:cubicBezTo>
                  <a:pt x="3338818" y="4689"/>
                  <a:pt x="3390134" y="0"/>
                  <a:pt x="3439486" y="10282"/>
                </a:cubicBezTo>
                <a:cubicBezTo>
                  <a:pt x="3459227" y="14395"/>
                  <a:pt x="3473512" y="31978"/>
                  <a:pt x="3489820" y="43838"/>
                </a:cubicBezTo>
                <a:cubicBezTo>
                  <a:pt x="3599420" y="123547"/>
                  <a:pt x="3483204" y="45020"/>
                  <a:pt x="3556932" y="94172"/>
                </a:cubicBezTo>
                <a:cubicBezTo>
                  <a:pt x="3626699" y="198822"/>
                  <a:pt x="3560957" y="90644"/>
                  <a:pt x="3607266" y="194840"/>
                </a:cubicBezTo>
                <a:cubicBezTo>
                  <a:pt x="3611361" y="204053"/>
                  <a:pt x="3619535" y="210989"/>
                  <a:pt x="3624044" y="220007"/>
                </a:cubicBezTo>
                <a:cubicBezTo>
                  <a:pt x="3660346" y="292612"/>
                  <a:pt x="3592960" y="181824"/>
                  <a:pt x="3640822" y="287119"/>
                </a:cubicBezTo>
                <a:cubicBezTo>
                  <a:pt x="3649166" y="305476"/>
                  <a:pt x="3663193" y="320675"/>
                  <a:pt x="3674378" y="337453"/>
                </a:cubicBezTo>
                <a:cubicBezTo>
                  <a:pt x="3693368" y="413415"/>
                  <a:pt x="3666384" y="321464"/>
                  <a:pt x="3716323" y="421343"/>
                </a:cubicBezTo>
                <a:cubicBezTo>
                  <a:pt x="3724232" y="437161"/>
                  <a:pt x="3726299" y="455352"/>
                  <a:pt x="3733101" y="471677"/>
                </a:cubicBezTo>
                <a:cubicBezTo>
                  <a:pt x="3759004" y="533843"/>
                  <a:pt x="3753854" y="502366"/>
                  <a:pt x="3766657" y="547178"/>
                </a:cubicBezTo>
                <a:cubicBezTo>
                  <a:pt x="3782671" y="603229"/>
                  <a:pt x="3790134" y="671272"/>
                  <a:pt x="3800213" y="723347"/>
                </a:cubicBezTo>
                <a:cubicBezTo>
                  <a:pt x="3823803" y="845232"/>
                  <a:pt x="3824657" y="838267"/>
                  <a:pt x="3858935" y="958238"/>
                </a:cubicBezTo>
                <a:cubicBezTo>
                  <a:pt x="3882398" y="1122480"/>
                  <a:pt x="3843962" y="904930"/>
                  <a:pt x="3900880" y="1075684"/>
                </a:cubicBezTo>
                <a:cubicBezTo>
                  <a:pt x="3908009" y="1097072"/>
                  <a:pt x="3903460" y="1121012"/>
                  <a:pt x="3909269" y="1142796"/>
                </a:cubicBezTo>
                <a:cubicBezTo>
                  <a:pt x="3919808" y="1182317"/>
                  <a:pt x="3936395" y="1200497"/>
                  <a:pt x="3951214" y="1235075"/>
                </a:cubicBezTo>
                <a:cubicBezTo>
                  <a:pt x="3954697" y="1243203"/>
                  <a:pt x="3956807" y="1251853"/>
                  <a:pt x="3959603" y="1260242"/>
                </a:cubicBezTo>
                <a:cubicBezTo>
                  <a:pt x="3964003" y="1295442"/>
                  <a:pt x="3965295" y="1327653"/>
                  <a:pt x="3976381" y="1360910"/>
                </a:cubicBezTo>
                <a:cubicBezTo>
                  <a:pt x="3981143" y="1375196"/>
                  <a:pt x="3987566" y="1388873"/>
                  <a:pt x="3993159" y="1402855"/>
                </a:cubicBezTo>
                <a:cubicBezTo>
                  <a:pt x="4010705" y="1508132"/>
                  <a:pt x="3987766" y="1395065"/>
                  <a:pt x="4026715" y="1511912"/>
                </a:cubicBezTo>
                <a:cubicBezTo>
                  <a:pt x="4081573" y="1676485"/>
                  <a:pt x="4004011" y="1486900"/>
                  <a:pt x="4068660" y="1637747"/>
                </a:cubicBezTo>
                <a:cubicBezTo>
                  <a:pt x="4071456" y="1654525"/>
                  <a:pt x="4071077" y="1672155"/>
                  <a:pt x="4077049" y="1688081"/>
                </a:cubicBezTo>
                <a:cubicBezTo>
                  <a:pt x="4088026" y="1717354"/>
                  <a:pt x="4105012" y="1744007"/>
                  <a:pt x="4118994" y="1771970"/>
                </a:cubicBezTo>
                <a:cubicBezTo>
                  <a:pt x="4124587" y="1783155"/>
                  <a:pt x="4131817" y="1793662"/>
                  <a:pt x="4135772" y="1805526"/>
                </a:cubicBezTo>
                <a:cubicBezTo>
                  <a:pt x="4138568" y="1813915"/>
                  <a:pt x="4141834" y="1822162"/>
                  <a:pt x="4144161" y="1830693"/>
                </a:cubicBezTo>
                <a:cubicBezTo>
                  <a:pt x="4150228" y="1852940"/>
                  <a:pt x="4153647" y="1875929"/>
                  <a:pt x="4160939" y="1897805"/>
                </a:cubicBezTo>
                <a:cubicBezTo>
                  <a:pt x="4164894" y="1909669"/>
                  <a:pt x="4173228" y="1919689"/>
                  <a:pt x="4177717" y="1931361"/>
                </a:cubicBezTo>
                <a:cubicBezTo>
                  <a:pt x="4187240" y="1956121"/>
                  <a:pt x="4184126" y="1988104"/>
                  <a:pt x="4202884" y="2006862"/>
                </a:cubicBezTo>
                <a:cubicBezTo>
                  <a:pt x="4278795" y="2082773"/>
                  <a:pt x="4178578" y="1977250"/>
                  <a:pt x="4244829" y="2065585"/>
                </a:cubicBezTo>
                <a:cubicBezTo>
                  <a:pt x="4254320" y="2078240"/>
                  <a:pt x="4267200" y="2087956"/>
                  <a:pt x="4278385" y="2099141"/>
                </a:cubicBezTo>
                <a:cubicBezTo>
                  <a:pt x="4290024" y="2134057"/>
                  <a:pt x="4286135" y="2132058"/>
                  <a:pt x="4320330" y="2166253"/>
                </a:cubicBezTo>
                <a:cubicBezTo>
                  <a:pt x="4327459" y="2173382"/>
                  <a:pt x="4335932" y="2179843"/>
                  <a:pt x="4345497" y="2183031"/>
                </a:cubicBezTo>
                <a:cubicBezTo>
                  <a:pt x="4361634" y="2188410"/>
                  <a:pt x="4379053" y="2188624"/>
                  <a:pt x="4395831" y="2191420"/>
                </a:cubicBezTo>
                <a:cubicBezTo>
                  <a:pt x="4446165" y="2188624"/>
                  <a:pt x="4497312" y="2192464"/>
                  <a:pt x="4546833" y="2183031"/>
                </a:cubicBezTo>
                <a:cubicBezTo>
                  <a:pt x="4558487" y="2180811"/>
                  <a:pt x="4564405" y="2166978"/>
                  <a:pt x="4572000" y="2157864"/>
                </a:cubicBezTo>
                <a:cubicBezTo>
                  <a:pt x="4595708" y="2129414"/>
                  <a:pt x="4583814" y="2138688"/>
                  <a:pt x="4597167" y="2107530"/>
                </a:cubicBezTo>
                <a:cubicBezTo>
                  <a:pt x="4602093" y="2096036"/>
                  <a:pt x="4608866" y="2085402"/>
                  <a:pt x="4613945" y="2073974"/>
                </a:cubicBezTo>
                <a:cubicBezTo>
                  <a:pt x="4620061" y="2060213"/>
                  <a:pt x="4625130" y="2046011"/>
                  <a:pt x="4630723" y="2032029"/>
                </a:cubicBezTo>
                <a:cubicBezTo>
                  <a:pt x="4636295" y="1998599"/>
                  <a:pt x="4643945" y="1944445"/>
                  <a:pt x="4655890" y="1914583"/>
                </a:cubicBezTo>
                <a:cubicBezTo>
                  <a:pt x="4684813" y="1842274"/>
                  <a:pt x="4662995" y="1902299"/>
                  <a:pt x="4681057" y="1839082"/>
                </a:cubicBezTo>
                <a:cubicBezTo>
                  <a:pt x="4683486" y="1830579"/>
                  <a:pt x="4687712" y="1822586"/>
                  <a:pt x="4689446" y="1813915"/>
                </a:cubicBezTo>
                <a:cubicBezTo>
                  <a:pt x="4696118" y="1780557"/>
                  <a:pt x="4701178" y="1746890"/>
                  <a:pt x="4706224" y="1713248"/>
                </a:cubicBezTo>
                <a:cubicBezTo>
                  <a:pt x="4709568" y="1690953"/>
                  <a:pt x="4709889" y="1668180"/>
                  <a:pt x="4714613" y="1646136"/>
                </a:cubicBezTo>
                <a:cubicBezTo>
                  <a:pt x="4735283" y="1549678"/>
                  <a:pt x="4721180" y="1631359"/>
                  <a:pt x="4748168" y="1570635"/>
                </a:cubicBezTo>
                <a:cubicBezTo>
                  <a:pt x="4781014" y="1496730"/>
                  <a:pt x="4744179" y="1541068"/>
                  <a:pt x="4790113" y="1495134"/>
                </a:cubicBezTo>
                <a:cubicBezTo>
                  <a:pt x="4804693" y="1451394"/>
                  <a:pt x="4787721" y="1485143"/>
                  <a:pt x="4823669" y="1453189"/>
                </a:cubicBezTo>
                <a:cubicBezTo>
                  <a:pt x="4909864" y="1376571"/>
                  <a:pt x="4842052" y="1424156"/>
                  <a:pt x="4899170" y="1386077"/>
                </a:cubicBezTo>
                <a:lnTo>
                  <a:pt x="5066950" y="1402855"/>
                </a:lnTo>
                <a:cubicBezTo>
                  <a:pt x="5081107" y="1404554"/>
                  <a:pt x="5096377" y="1404416"/>
                  <a:pt x="5108895" y="1411244"/>
                </a:cubicBezTo>
                <a:cubicBezTo>
                  <a:pt x="5128068" y="1421702"/>
                  <a:pt x="5143786" y="1437746"/>
                  <a:pt x="5159229" y="1453189"/>
                </a:cubicBezTo>
                <a:cubicBezTo>
                  <a:pt x="5194923" y="1488883"/>
                  <a:pt x="5217549" y="1527166"/>
                  <a:pt x="5243119" y="1570635"/>
                </a:cubicBezTo>
                <a:cubicBezTo>
                  <a:pt x="5257716" y="1595450"/>
                  <a:pt x="5268330" y="1622709"/>
                  <a:pt x="5285064" y="1646136"/>
                </a:cubicBezTo>
                <a:cubicBezTo>
                  <a:pt x="5296557" y="1662226"/>
                  <a:pt x="5313027" y="1674099"/>
                  <a:pt x="5327009" y="1688081"/>
                </a:cubicBezTo>
                <a:cubicBezTo>
                  <a:pt x="5335249" y="1721043"/>
                  <a:pt x="5338559" y="1737928"/>
                  <a:pt x="5352176" y="1771970"/>
                </a:cubicBezTo>
                <a:cubicBezTo>
                  <a:pt x="5357769" y="1785952"/>
                  <a:pt x="5362220" y="1800446"/>
                  <a:pt x="5368954" y="1813915"/>
                </a:cubicBezTo>
                <a:cubicBezTo>
                  <a:pt x="5379036" y="1834080"/>
                  <a:pt x="5391325" y="1853064"/>
                  <a:pt x="5402510" y="1872638"/>
                </a:cubicBezTo>
                <a:cubicBezTo>
                  <a:pt x="5405198" y="1883389"/>
                  <a:pt x="5413271" y="1919326"/>
                  <a:pt x="5419288" y="1931361"/>
                </a:cubicBezTo>
                <a:cubicBezTo>
                  <a:pt x="5426580" y="1945945"/>
                  <a:pt x="5437163" y="1958722"/>
                  <a:pt x="5444455" y="1973306"/>
                </a:cubicBezTo>
                <a:cubicBezTo>
                  <a:pt x="5451160" y="1986715"/>
                  <a:pt x="5457649" y="2019486"/>
                  <a:pt x="5461233" y="2032029"/>
                </a:cubicBezTo>
                <a:cubicBezTo>
                  <a:pt x="5463662" y="2040532"/>
                  <a:pt x="5464717" y="2049838"/>
                  <a:pt x="5469622" y="2057196"/>
                </a:cubicBezTo>
                <a:cubicBezTo>
                  <a:pt x="5476203" y="2067067"/>
                  <a:pt x="5486400" y="2073974"/>
                  <a:pt x="5494789" y="2082363"/>
                </a:cubicBezTo>
                <a:cubicBezTo>
                  <a:pt x="5497585" y="2096345"/>
                  <a:pt x="5498059" y="2111000"/>
                  <a:pt x="5503178" y="2124308"/>
                </a:cubicBezTo>
                <a:cubicBezTo>
                  <a:pt x="5522530" y="2174623"/>
                  <a:pt x="5541583" y="2198693"/>
                  <a:pt x="5570290" y="2241754"/>
                </a:cubicBezTo>
                <a:cubicBezTo>
                  <a:pt x="5589652" y="2319200"/>
                  <a:pt x="5562196" y="2233838"/>
                  <a:pt x="5603846" y="2300477"/>
                </a:cubicBezTo>
                <a:cubicBezTo>
                  <a:pt x="5611827" y="2313247"/>
                  <a:pt x="5613890" y="2328953"/>
                  <a:pt x="5620624" y="2342422"/>
                </a:cubicBezTo>
                <a:cubicBezTo>
                  <a:pt x="5625934" y="2353042"/>
                  <a:pt x="5658010" y="2395828"/>
                  <a:pt x="5662568" y="2401145"/>
                </a:cubicBezTo>
                <a:cubicBezTo>
                  <a:pt x="5670289" y="2410153"/>
                  <a:pt x="5680839" y="2416658"/>
                  <a:pt x="5687735" y="2426312"/>
                </a:cubicBezTo>
                <a:cubicBezTo>
                  <a:pt x="5695004" y="2436488"/>
                  <a:pt x="5697244" y="2449692"/>
                  <a:pt x="5704513" y="2459868"/>
                </a:cubicBezTo>
                <a:cubicBezTo>
                  <a:pt x="5711409" y="2469522"/>
                  <a:pt x="5721959" y="2476027"/>
                  <a:pt x="5729680" y="2485035"/>
                </a:cubicBezTo>
                <a:cubicBezTo>
                  <a:pt x="5747769" y="2506139"/>
                  <a:pt x="5757007" y="2527324"/>
                  <a:pt x="5780014" y="2543758"/>
                </a:cubicBezTo>
                <a:cubicBezTo>
                  <a:pt x="5790190" y="2551027"/>
                  <a:pt x="5802712" y="2554331"/>
                  <a:pt x="5813570" y="2560536"/>
                </a:cubicBezTo>
                <a:cubicBezTo>
                  <a:pt x="5833340" y="2571833"/>
                  <a:pt x="5854288" y="2589620"/>
                  <a:pt x="5872293" y="2602481"/>
                </a:cubicBezTo>
                <a:cubicBezTo>
                  <a:pt x="5880497" y="2608341"/>
                  <a:pt x="5889071" y="2613666"/>
                  <a:pt x="5897460" y="2619259"/>
                </a:cubicBezTo>
                <a:cubicBezTo>
                  <a:pt x="5903053" y="2627648"/>
                  <a:pt x="5906365" y="2638128"/>
                  <a:pt x="5914238" y="2644426"/>
                </a:cubicBezTo>
                <a:cubicBezTo>
                  <a:pt x="5921143" y="2649950"/>
                  <a:pt x="5931496" y="2648860"/>
                  <a:pt x="5939405" y="2652815"/>
                </a:cubicBezTo>
                <a:cubicBezTo>
                  <a:pt x="5948423" y="2657324"/>
                  <a:pt x="5955818" y="2664591"/>
                  <a:pt x="5964572" y="2669593"/>
                </a:cubicBezTo>
                <a:cubicBezTo>
                  <a:pt x="5975430" y="2675797"/>
                  <a:pt x="5987270" y="2680166"/>
                  <a:pt x="5998128" y="2686370"/>
                </a:cubicBezTo>
                <a:cubicBezTo>
                  <a:pt x="6006882" y="2691372"/>
                  <a:pt x="6014277" y="2698639"/>
                  <a:pt x="6023295" y="2703148"/>
                </a:cubicBezTo>
                <a:cubicBezTo>
                  <a:pt x="6030993" y="2706997"/>
                  <a:pt x="6075886" y="2724685"/>
                  <a:pt x="6090407" y="2728315"/>
                </a:cubicBezTo>
                <a:cubicBezTo>
                  <a:pt x="6104240" y="2731773"/>
                  <a:pt x="6118370" y="2733908"/>
                  <a:pt x="6132352" y="2736704"/>
                </a:cubicBezTo>
                <a:cubicBezTo>
                  <a:pt x="6250554" y="2795805"/>
                  <a:pt x="6085244" y="2716183"/>
                  <a:pt x="6199464" y="2761871"/>
                </a:cubicBezTo>
                <a:cubicBezTo>
                  <a:pt x="6216881" y="2768838"/>
                  <a:pt x="6232721" y="2779276"/>
                  <a:pt x="6249798" y="2787038"/>
                </a:cubicBezTo>
                <a:cubicBezTo>
                  <a:pt x="6263507" y="2793269"/>
                  <a:pt x="6278274" y="2797082"/>
                  <a:pt x="6291743" y="2803816"/>
                </a:cubicBezTo>
                <a:cubicBezTo>
                  <a:pt x="6306327" y="2811108"/>
                  <a:pt x="6320644" y="2819200"/>
                  <a:pt x="6333688" y="2828983"/>
                </a:cubicBezTo>
                <a:cubicBezTo>
                  <a:pt x="6343179" y="2836101"/>
                  <a:pt x="6347840" y="2849744"/>
                  <a:pt x="6358855" y="2854150"/>
                </a:cubicBezTo>
                <a:cubicBezTo>
                  <a:pt x="6377214" y="2861494"/>
                  <a:pt x="6398004" y="2859743"/>
                  <a:pt x="6417578" y="2862539"/>
                </a:cubicBezTo>
                <a:cubicBezTo>
                  <a:pt x="6437152" y="2870928"/>
                  <a:pt x="6456528" y="2879797"/>
                  <a:pt x="6476301" y="2887706"/>
                </a:cubicBezTo>
                <a:cubicBezTo>
                  <a:pt x="6498484" y="2896579"/>
                  <a:pt x="6521795" y="2902700"/>
                  <a:pt x="6543413" y="2912873"/>
                </a:cubicBezTo>
                <a:cubicBezTo>
                  <a:pt x="6569462" y="2925132"/>
                  <a:pt x="6593163" y="2941943"/>
                  <a:pt x="6618913" y="2954818"/>
                </a:cubicBezTo>
                <a:cubicBezTo>
                  <a:pt x="6763525" y="3027124"/>
                  <a:pt x="6621943" y="2948708"/>
                  <a:pt x="6786693" y="3021930"/>
                </a:cubicBezTo>
                <a:cubicBezTo>
                  <a:pt x="6807295" y="3031086"/>
                  <a:pt x="6824484" y="3047113"/>
                  <a:pt x="6845416" y="3055486"/>
                </a:cubicBezTo>
                <a:cubicBezTo>
                  <a:pt x="6866826" y="3064050"/>
                  <a:pt x="6891118" y="3063700"/>
                  <a:pt x="6912528" y="3072264"/>
                </a:cubicBezTo>
                <a:cubicBezTo>
                  <a:pt x="6987676" y="3102323"/>
                  <a:pt x="6920803" y="3078527"/>
                  <a:pt x="6996418" y="3097431"/>
                </a:cubicBezTo>
                <a:cubicBezTo>
                  <a:pt x="7141896" y="3133800"/>
                  <a:pt x="6944748" y="3093741"/>
                  <a:pt x="7155809" y="3130987"/>
                </a:cubicBezTo>
                <a:cubicBezTo>
                  <a:pt x="7169851" y="3133465"/>
                  <a:pt x="7183501" y="3138969"/>
                  <a:pt x="7197754" y="3139376"/>
                </a:cubicBezTo>
                <a:cubicBezTo>
                  <a:pt x="7281610" y="3141772"/>
                  <a:pt x="7365534" y="3139376"/>
                  <a:pt x="7449424" y="3139376"/>
                </a:cubicBezTo>
              </a:path>
            </a:pathLst>
          </a:custGeom>
          <a:noFill/>
          <a:ln cap="flat" cmpd="sng" w="254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sp>
        <p:nvSpPr>
          <p:cNvPr id="452" name="Google Shape;452;p39"/>
          <p:cNvSpPr/>
          <p:nvPr/>
        </p:nvSpPr>
        <p:spPr>
          <a:xfrm>
            <a:off x="6934200" y="38862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3" name="Google Shape;453;p39"/>
          <p:cNvSpPr txBox="1"/>
          <p:nvPr/>
        </p:nvSpPr>
        <p:spPr>
          <a:xfrm>
            <a:off x="7772400" y="5009626"/>
            <a:ext cx="1066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endParaRPr b="0" i="0" sz="1800" u="none" cap="none" strike="noStrike">
              <a:solidFill>
                <a:schemeClr val="dk1"/>
              </a:solidFill>
              <a:latin typeface="Corbel"/>
              <a:ea typeface="Corbel"/>
              <a:cs typeface="Corbel"/>
              <a:sym typeface="Corbel"/>
            </a:endParaRPr>
          </a:p>
        </p:txBody>
      </p:sp>
      <p:sp>
        <p:nvSpPr>
          <p:cNvPr id="454" name="Google Shape;454;p39"/>
          <p:cNvSpPr txBox="1"/>
          <p:nvPr/>
        </p:nvSpPr>
        <p:spPr>
          <a:xfrm>
            <a:off x="533400" y="1981200"/>
            <a:ext cx="685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p(x)</a:t>
            </a:r>
            <a:endParaRPr b="0" i="0" sz="1800" u="none" cap="none" strike="noStrike">
              <a:solidFill>
                <a:schemeClr val="dk1"/>
              </a:solidFill>
              <a:latin typeface="Corbel"/>
              <a:ea typeface="Corbel"/>
              <a:cs typeface="Corbel"/>
              <a:sym typeface="Corbel"/>
            </a:endParaRPr>
          </a:p>
        </p:txBody>
      </p:sp>
      <p:sp>
        <p:nvSpPr>
          <p:cNvPr id="455" name="Google Shape;455;p39"/>
          <p:cNvSpPr/>
          <p:nvPr/>
        </p:nvSpPr>
        <p:spPr>
          <a:xfrm>
            <a:off x="6019800" y="26670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6" name="Google Shape;456;p39"/>
          <p:cNvSpPr/>
          <p:nvPr/>
        </p:nvSpPr>
        <p:spPr>
          <a:xfrm>
            <a:off x="5791200" y="32766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7" name="Google Shape;457;p39"/>
          <p:cNvSpPr/>
          <p:nvPr/>
        </p:nvSpPr>
        <p:spPr>
          <a:xfrm>
            <a:off x="3048000" y="25146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8" name="Google Shape;458;p39"/>
          <p:cNvSpPr/>
          <p:nvPr/>
        </p:nvSpPr>
        <p:spPr>
          <a:xfrm flipH="1">
            <a:off x="1981200" y="26670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9" name="Google Shape;459;p39"/>
          <p:cNvSpPr/>
          <p:nvPr/>
        </p:nvSpPr>
        <p:spPr>
          <a:xfrm>
            <a:off x="4038600" y="20574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0" name="Google Shape;460;p39"/>
          <p:cNvSpPr/>
          <p:nvPr/>
        </p:nvSpPr>
        <p:spPr>
          <a:xfrm>
            <a:off x="4953000" y="1981200"/>
            <a:ext cx="152400" cy="152400"/>
          </a:xfrm>
          <a:prstGeom prst="ellipse">
            <a:avLst/>
          </a:prstGeom>
          <a:solidFill>
            <a:schemeClr val="accent1"/>
          </a:solid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1" name="Google Shape;461;p39"/>
          <p:cNvSpPr txBox="1"/>
          <p:nvPr/>
        </p:nvSpPr>
        <p:spPr>
          <a:xfrm>
            <a:off x="1905000" y="4844534"/>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1</a:t>
            </a:r>
            <a:endParaRPr b="0" baseline="-25000" i="0" sz="1800" u="none" cap="none" strike="noStrike">
              <a:solidFill>
                <a:schemeClr val="dk1"/>
              </a:solidFill>
              <a:latin typeface="Corbel"/>
              <a:ea typeface="Corbel"/>
              <a:cs typeface="Corbel"/>
              <a:sym typeface="Corbel"/>
            </a:endParaRPr>
          </a:p>
        </p:txBody>
      </p:sp>
      <p:sp>
        <p:nvSpPr>
          <p:cNvPr id="462" name="Google Shape;462;p39"/>
          <p:cNvSpPr txBox="1"/>
          <p:nvPr/>
        </p:nvSpPr>
        <p:spPr>
          <a:xfrm>
            <a:off x="6781800" y="4830149"/>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2</a:t>
            </a:r>
            <a:endParaRPr b="0" baseline="-25000" i="0" sz="1800" u="none" cap="none" strike="noStrike">
              <a:solidFill>
                <a:schemeClr val="dk1"/>
              </a:solidFill>
              <a:latin typeface="Corbel"/>
              <a:ea typeface="Corbel"/>
              <a:cs typeface="Corbel"/>
              <a:sym typeface="Corbel"/>
            </a:endParaRPr>
          </a:p>
        </p:txBody>
      </p:sp>
      <p:sp>
        <p:nvSpPr>
          <p:cNvPr id="463" name="Google Shape;463;p39"/>
          <p:cNvSpPr txBox="1"/>
          <p:nvPr/>
        </p:nvSpPr>
        <p:spPr>
          <a:xfrm>
            <a:off x="4724400" y="4844534"/>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3</a:t>
            </a:r>
            <a:endParaRPr b="0" baseline="-25000" i="0" sz="1800" u="none" cap="none" strike="noStrike">
              <a:solidFill>
                <a:schemeClr val="dk1"/>
              </a:solidFill>
              <a:latin typeface="Corbel"/>
              <a:ea typeface="Corbel"/>
              <a:cs typeface="Corbel"/>
              <a:sym typeface="Corbel"/>
            </a:endParaRPr>
          </a:p>
        </p:txBody>
      </p:sp>
      <p:sp>
        <p:nvSpPr>
          <p:cNvPr id="464" name="Google Shape;464;p39"/>
          <p:cNvSpPr txBox="1"/>
          <p:nvPr/>
        </p:nvSpPr>
        <p:spPr>
          <a:xfrm>
            <a:off x="3971488" y="4826358"/>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4</a:t>
            </a:r>
            <a:endParaRPr b="0" baseline="-25000" i="0" sz="1800" u="none" cap="none" strike="noStrike">
              <a:solidFill>
                <a:schemeClr val="dk1"/>
              </a:solidFill>
              <a:latin typeface="Corbel"/>
              <a:ea typeface="Corbel"/>
              <a:cs typeface="Corbel"/>
              <a:sym typeface="Corbel"/>
            </a:endParaRPr>
          </a:p>
        </p:txBody>
      </p:sp>
      <p:sp>
        <p:nvSpPr>
          <p:cNvPr id="465" name="Google Shape;465;p39"/>
          <p:cNvSpPr txBox="1"/>
          <p:nvPr/>
        </p:nvSpPr>
        <p:spPr>
          <a:xfrm>
            <a:off x="2977392" y="4855719"/>
            <a:ext cx="381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5</a:t>
            </a:r>
            <a:endParaRPr b="0" baseline="-25000" i="0" sz="1800" u="none" cap="none" strike="noStrike">
              <a:solidFill>
                <a:schemeClr val="dk1"/>
              </a:solidFill>
              <a:latin typeface="Corbel"/>
              <a:ea typeface="Corbel"/>
              <a:cs typeface="Corbel"/>
              <a:sym typeface="Corbel"/>
            </a:endParaRPr>
          </a:p>
        </p:txBody>
      </p:sp>
      <p:sp>
        <p:nvSpPr>
          <p:cNvPr id="466" name="Google Shape;466;p39"/>
          <p:cNvSpPr txBox="1"/>
          <p:nvPr/>
        </p:nvSpPr>
        <p:spPr>
          <a:xfrm>
            <a:off x="5562600" y="4844534"/>
            <a:ext cx="609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x</a:t>
            </a:r>
            <a:r>
              <a:rPr b="0" baseline="-25000" i="0" lang="en-US" sz="1800" u="none" cap="none" strike="noStrike">
                <a:solidFill>
                  <a:schemeClr val="dk1"/>
                </a:solidFill>
                <a:latin typeface="Corbel"/>
                <a:ea typeface="Corbel"/>
                <a:cs typeface="Corbel"/>
                <a:sym typeface="Corbel"/>
              </a:rPr>
              <a:t>6</a:t>
            </a:r>
            <a:endParaRPr b="0" baseline="-25000" i="0" sz="1800" u="none" cap="none" strike="noStrike">
              <a:solidFill>
                <a:schemeClr val="dk1"/>
              </a:solidFill>
              <a:latin typeface="Corbel"/>
              <a:ea typeface="Corbel"/>
              <a:cs typeface="Corbel"/>
              <a:sym typeface="Corbel"/>
            </a:endParaRPr>
          </a:p>
        </p:txBody>
      </p:sp>
      <p:sp>
        <p:nvSpPr>
          <p:cNvPr id="467" name="Google Shape;467;p39"/>
          <p:cNvSpPr/>
          <p:nvPr/>
        </p:nvSpPr>
        <p:spPr>
          <a:xfrm>
            <a:off x="4419600" y="12954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8" name="Google Shape;468;p39"/>
          <p:cNvSpPr/>
          <p:nvPr/>
        </p:nvSpPr>
        <p:spPr>
          <a:xfrm>
            <a:off x="2362200" y="1905000"/>
            <a:ext cx="304800" cy="304800"/>
          </a:xfrm>
          <a:prstGeom prst="star5">
            <a:avLst>
              <a:gd fmla="val 21587" name="adj"/>
              <a:gd fmla="val 105146" name="hf"/>
              <a:gd fmla="val 110557" name="vf"/>
            </a:avLst>
          </a:prstGeom>
          <a:solidFill>
            <a:srgbClr val="FF0000"/>
          </a:solidFill>
          <a:ln cap="flat" cmpd="thickThin" w="48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cxnSp>
        <p:nvCxnSpPr>
          <p:cNvPr id="469" name="Google Shape;469;p39"/>
          <p:cNvCxnSpPr/>
          <p:nvPr/>
        </p:nvCxnSpPr>
        <p:spPr>
          <a:xfrm rot="-5400000">
            <a:off x="1828800" y="2133600"/>
            <a:ext cx="533400" cy="381000"/>
          </a:xfrm>
          <a:prstGeom prst="straightConnector1">
            <a:avLst/>
          </a:prstGeom>
          <a:noFill/>
          <a:ln cap="rnd" cmpd="sng" w="9525">
            <a:solidFill>
              <a:srgbClr val="EFAB00"/>
            </a:solidFill>
            <a:prstDash val="solid"/>
            <a:round/>
            <a:headEnd len="sm" w="sm" type="none"/>
            <a:tailEnd len="med" w="med" type="stealth"/>
          </a:ln>
        </p:spPr>
      </p:cxnSp>
      <p:cxnSp>
        <p:nvCxnSpPr>
          <p:cNvPr id="470" name="Google Shape;470;p39"/>
          <p:cNvCxnSpPr/>
          <p:nvPr/>
        </p:nvCxnSpPr>
        <p:spPr>
          <a:xfrm rot="10800000">
            <a:off x="2743200" y="2057400"/>
            <a:ext cx="381000" cy="304800"/>
          </a:xfrm>
          <a:prstGeom prst="straightConnector1">
            <a:avLst/>
          </a:prstGeom>
          <a:noFill/>
          <a:ln cap="rnd" cmpd="sng" w="9525">
            <a:solidFill>
              <a:srgbClr val="EFAB00"/>
            </a:solidFill>
            <a:prstDash val="solid"/>
            <a:round/>
            <a:headEnd len="sm" w="sm" type="none"/>
            <a:tailEnd len="med" w="med" type="stealth"/>
          </a:ln>
        </p:spPr>
      </p:cxnSp>
      <p:cxnSp>
        <p:nvCxnSpPr>
          <p:cNvPr id="471" name="Google Shape;471;p39"/>
          <p:cNvCxnSpPr/>
          <p:nvPr/>
        </p:nvCxnSpPr>
        <p:spPr>
          <a:xfrm rot="-5400000">
            <a:off x="3810000" y="1600200"/>
            <a:ext cx="609600" cy="304800"/>
          </a:xfrm>
          <a:prstGeom prst="straightConnector1">
            <a:avLst/>
          </a:prstGeom>
          <a:noFill/>
          <a:ln cap="rnd" cmpd="sng" w="9525">
            <a:solidFill>
              <a:srgbClr val="EFAB00"/>
            </a:solidFill>
            <a:prstDash val="solid"/>
            <a:round/>
            <a:headEnd len="sm" w="sm" type="none"/>
            <a:tailEnd len="med" w="med" type="stealth"/>
          </a:ln>
        </p:spPr>
      </p:cxnSp>
      <p:cxnSp>
        <p:nvCxnSpPr>
          <p:cNvPr id="472" name="Google Shape;472;p39"/>
          <p:cNvCxnSpPr/>
          <p:nvPr/>
        </p:nvCxnSpPr>
        <p:spPr>
          <a:xfrm flipH="1" rot="5400000">
            <a:off x="4724400" y="1524000"/>
            <a:ext cx="457200" cy="304800"/>
          </a:xfrm>
          <a:prstGeom prst="straightConnector1">
            <a:avLst/>
          </a:prstGeom>
          <a:noFill/>
          <a:ln cap="rnd" cmpd="sng" w="9525">
            <a:solidFill>
              <a:srgbClr val="EFAB00"/>
            </a:solidFill>
            <a:prstDash val="solid"/>
            <a:round/>
            <a:headEnd len="sm" w="sm" type="none"/>
            <a:tailEnd len="med" w="med" type="stealth"/>
          </a:ln>
        </p:spPr>
      </p:cxnSp>
      <p:cxnSp>
        <p:nvCxnSpPr>
          <p:cNvPr id="473" name="Google Shape;473;p39"/>
          <p:cNvCxnSpPr/>
          <p:nvPr/>
        </p:nvCxnSpPr>
        <p:spPr>
          <a:xfrm rot="-5400000">
            <a:off x="5562600" y="2819400"/>
            <a:ext cx="457200" cy="304800"/>
          </a:xfrm>
          <a:prstGeom prst="straightConnector1">
            <a:avLst/>
          </a:prstGeom>
          <a:noFill/>
          <a:ln cap="rnd" cmpd="sng" w="9525">
            <a:solidFill>
              <a:srgbClr val="EFAB00"/>
            </a:solidFill>
            <a:prstDash val="solid"/>
            <a:round/>
            <a:headEnd len="sm" w="sm" type="none"/>
            <a:tailEnd len="med" w="med" type="stealth"/>
          </a:ln>
        </p:spPr>
      </p:cxnSp>
      <p:cxnSp>
        <p:nvCxnSpPr>
          <p:cNvPr id="474" name="Google Shape;474;p39"/>
          <p:cNvCxnSpPr/>
          <p:nvPr/>
        </p:nvCxnSpPr>
        <p:spPr>
          <a:xfrm flipH="1" rot="5400000">
            <a:off x="6286500" y="2933700"/>
            <a:ext cx="990600" cy="609600"/>
          </a:xfrm>
          <a:prstGeom prst="straightConnector1">
            <a:avLst/>
          </a:prstGeom>
          <a:noFill/>
          <a:ln cap="rnd" cmpd="sng" w="9525">
            <a:solidFill>
              <a:srgbClr val="EFAB00"/>
            </a:solidFill>
            <a:prstDash val="solid"/>
            <a:round/>
            <a:headEnd len="sm" w="sm" type="none"/>
            <a:tailEnd len="med" w="med" type="stealth"/>
          </a:ln>
        </p:spPr>
      </p:cxnSp>
      <p:sp>
        <p:nvSpPr>
          <p:cNvPr id="475" name="Google Shape;475;p39"/>
          <p:cNvSpPr txBox="1"/>
          <p:nvPr/>
        </p:nvSpPr>
        <p:spPr>
          <a:xfrm>
            <a:off x="2286000" y="304800"/>
            <a:ext cx="5105400" cy="646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is like climbing in a range of mountains. Each sample climbs onto its nearest mountain ☺</a:t>
            </a:r>
            <a:endParaRPr b="0" i="0" sz="1800" u="none" cap="none" strike="noStrike">
              <a:solidFill>
                <a:schemeClr val="dk1"/>
              </a:solidFill>
              <a:latin typeface="Corbel"/>
              <a:ea typeface="Corbel"/>
              <a:cs typeface="Corbel"/>
              <a:sym typeface="Corbel"/>
            </a:endParaRPr>
          </a:p>
        </p:txBody>
      </p:sp>
      <p:cxnSp>
        <p:nvCxnSpPr>
          <p:cNvPr id="476" name="Google Shape;476;p39"/>
          <p:cNvCxnSpPr>
            <a:stCxn id="458" idx="4"/>
          </p:cNvCxnSpPr>
          <p:nvPr/>
        </p:nvCxnSpPr>
        <p:spPr>
          <a:xfrm>
            <a:off x="2057400" y="2819400"/>
            <a:ext cx="0" cy="1982700"/>
          </a:xfrm>
          <a:prstGeom prst="straightConnector1">
            <a:avLst/>
          </a:prstGeom>
          <a:noFill/>
          <a:ln cap="flat" cmpd="sng" w="25400">
            <a:solidFill>
              <a:srgbClr val="EFAB00"/>
            </a:solidFill>
            <a:prstDash val="solid"/>
            <a:round/>
            <a:headEnd len="sm" w="sm" type="none"/>
            <a:tailEnd len="sm" w="sm" type="none"/>
          </a:ln>
        </p:spPr>
      </p:cxnSp>
      <p:cxnSp>
        <p:nvCxnSpPr>
          <p:cNvPr id="477" name="Google Shape;477;p39"/>
          <p:cNvCxnSpPr>
            <a:stCxn id="457" idx="4"/>
          </p:cNvCxnSpPr>
          <p:nvPr/>
        </p:nvCxnSpPr>
        <p:spPr>
          <a:xfrm>
            <a:off x="3124200" y="2667000"/>
            <a:ext cx="0" cy="2177400"/>
          </a:xfrm>
          <a:prstGeom prst="straightConnector1">
            <a:avLst/>
          </a:prstGeom>
          <a:noFill/>
          <a:ln cap="flat" cmpd="sng" w="25400">
            <a:solidFill>
              <a:srgbClr val="EFAB00"/>
            </a:solidFill>
            <a:prstDash val="solid"/>
            <a:round/>
            <a:headEnd len="sm" w="sm" type="none"/>
            <a:tailEnd len="sm" w="sm" type="none"/>
          </a:ln>
        </p:spPr>
      </p:cxnSp>
      <p:cxnSp>
        <p:nvCxnSpPr>
          <p:cNvPr id="478" name="Google Shape;478;p39"/>
          <p:cNvCxnSpPr>
            <a:stCxn id="459" idx="4"/>
          </p:cNvCxnSpPr>
          <p:nvPr/>
        </p:nvCxnSpPr>
        <p:spPr>
          <a:xfrm>
            <a:off x="4114800" y="2209800"/>
            <a:ext cx="0" cy="2634600"/>
          </a:xfrm>
          <a:prstGeom prst="straightConnector1">
            <a:avLst/>
          </a:prstGeom>
          <a:noFill/>
          <a:ln cap="flat" cmpd="sng" w="25400">
            <a:solidFill>
              <a:srgbClr val="EFAB00"/>
            </a:solidFill>
            <a:prstDash val="solid"/>
            <a:round/>
            <a:headEnd len="sm" w="sm" type="none"/>
            <a:tailEnd len="sm" w="sm" type="none"/>
          </a:ln>
        </p:spPr>
      </p:cxnSp>
      <p:cxnSp>
        <p:nvCxnSpPr>
          <p:cNvPr id="479" name="Google Shape;479;p39"/>
          <p:cNvCxnSpPr>
            <a:stCxn id="460" idx="3"/>
          </p:cNvCxnSpPr>
          <p:nvPr/>
        </p:nvCxnSpPr>
        <p:spPr>
          <a:xfrm flipH="1">
            <a:off x="4953118" y="2111282"/>
            <a:ext cx="22200" cy="2715000"/>
          </a:xfrm>
          <a:prstGeom prst="straightConnector1">
            <a:avLst/>
          </a:prstGeom>
          <a:noFill/>
          <a:ln cap="flat" cmpd="sng" w="25400">
            <a:solidFill>
              <a:srgbClr val="EFAB00"/>
            </a:solidFill>
            <a:prstDash val="solid"/>
            <a:round/>
            <a:headEnd len="sm" w="sm" type="none"/>
            <a:tailEnd len="sm" w="sm" type="none"/>
          </a:ln>
        </p:spPr>
      </p:cxnSp>
      <p:cxnSp>
        <p:nvCxnSpPr>
          <p:cNvPr id="480" name="Google Shape;480;p39"/>
          <p:cNvCxnSpPr>
            <a:stCxn id="456" idx="4"/>
          </p:cNvCxnSpPr>
          <p:nvPr/>
        </p:nvCxnSpPr>
        <p:spPr>
          <a:xfrm>
            <a:off x="5867400" y="3429000"/>
            <a:ext cx="0" cy="1397400"/>
          </a:xfrm>
          <a:prstGeom prst="straightConnector1">
            <a:avLst/>
          </a:prstGeom>
          <a:noFill/>
          <a:ln cap="flat" cmpd="sng" w="25400">
            <a:solidFill>
              <a:srgbClr val="EFAB00"/>
            </a:solidFill>
            <a:prstDash val="solid"/>
            <a:round/>
            <a:headEnd len="sm" w="sm" type="none"/>
            <a:tailEnd len="sm" w="sm" type="none"/>
          </a:ln>
        </p:spPr>
      </p:cxnSp>
      <p:cxnSp>
        <p:nvCxnSpPr>
          <p:cNvPr id="481" name="Google Shape;481;p39"/>
          <p:cNvCxnSpPr>
            <a:stCxn id="452" idx="4"/>
          </p:cNvCxnSpPr>
          <p:nvPr/>
        </p:nvCxnSpPr>
        <p:spPr>
          <a:xfrm>
            <a:off x="7010400" y="4038600"/>
            <a:ext cx="0" cy="787800"/>
          </a:xfrm>
          <a:prstGeom prst="straightConnector1">
            <a:avLst/>
          </a:prstGeom>
          <a:noFill/>
          <a:ln cap="flat" cmpd="sng" w="25400">
            <a:solidFill>
              <a:srgbClr val="EFAB00"/>
            </a:solidFill>
            <a:prstDash val="solid"/>
            <a:round/>
            <a:headEnd len="sm" w="sm" type="none"/>
            <a:tailEnd len="sm" w="sm" type="none"/>
          </a:ln>
        </p:spPr>
      </p:cxnSp>
      <p:sp>
        <p:nvSpPr>
          <p:cNvPr id="482" name="Google Shape;482;p3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Applications of Image Segmentation</a:t>
            </a:r>
            <a:endParaRPr/>
          </a:p>
        </p:txBody>
      </p:sp>
      <p:sp>
        <p:nvSpPr>
          <p:cNvPr id="140" name="Google Shape;140;p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20000"/>
          </a:bodyPr>
          <a:lstStyle/>
          <a:p>
            <a:pPr indent="-320040" lvl="0" marL="438912" rtl="0" algn="l">
              <a:lnSpc>
                <a:spcPct val="100000"/>
              </a:lnSpc>
              <a:spcBef>
                <a:spcPts val="0"/>
              </a:spcBef>
              <a:spcAft>
                <a:spcPts val="0"/>
              </a:spcAft>
              <a:buSzPct val="80000"/>
              <a:buChar char="◼"/>
            </a:pPr>
            <a:r>
              <a:rPr b="1" lang="en-US"/>
              <a:t>In medical imaging: </a:t>
            </a:r>
            <a:r>
              <a:rPr lang="en-US"/>
              <a:t>Location of special types of tissues such as tumours and measuring their geometric properties such as perimeter/area/volume.</a:t>
            </a:r>
            <a:endParaRPr/>
          </a:p>
          <a:p>
            <a:pPr indent="-320040" lvl="0" marL="438912" rtl="0" algn="l">
              <a:lnSpc>
                <a:spcPct val="100000"/>
              </a:lnSpc>
              <a:spcBef>
                <a:spcPts val="0"/>
              </a:spcBef>
              <a:spcAft>
                <a:spcPts val="0"/>
              </a:spcAft>
              <a:buSzPct val="80000"/>
              <a:buChar char="◼"/>
            </a:pPr>
            <a:r>
              <a:rPr b="1" lang="en-US"/>
              <a:t>Image editing: </a:t>
            </a:r>
            <a:r>
              <a:rPr lang="en-US"/>
              <a:t>Replacing a segment representing a particular entity by some other pattern or entity.</a:t>
            </a:r>
            <a:endParaRPr/>
          </a:p>
          <a:p>
            <a:pPr indent="-320040" lvl="0" marL="438912" rtl="0" algn="l">
              <a:lnSpc>
                <a:spcPct val="100000"/>
              </a:lnSpc>
              <a:spcBef>
                <a:spcPts val="0"/>
              </a:spcBef>
              <a:spcAft>
                <a:spcPts val="0"/>
              </a:spcAft>
              <a:buSzPct val="80000"/>
              <a:buChar char="◼"/>
            </a:pPr>
            <a:r>
              <a:rPr b="1" lang="en-US"/>
              <a:t>Object detection: </a:t>
            </a:r>
            <a:r>
              <a:rPr lang="en-US"/>
              <a:t>examples include people or vehicles in traffic videos, or roads/water-bodies/vegetation in satellite images, or fruits/vegetables in images of orchards/farms.</a:t>
            </a:r>
            <a:endParaRPr/>
          </a:p>
        </p:txBody>
      </p:sp>
      <p:sp>
        <p:nvSpPr>
          <p:cNvPr id="141" name="Google Shape;141;p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5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5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500"/>
                                        <p:tgtEl>
                                          <p:spTgt spid="1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0"/>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Digression: Gradient ascent</a:t>
            </a:r>
            <a:endParaRPr/>
          </a:p>
        </p:txBody>
      </p:sp>
      <p:sp>
        <p:nvSpPr>
          <p:cNvPr id="488" name="Google Shape;488;p40"/>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Suppose we want to maximize a function f(x) w.r.t. x.</a:t>
            </a:r>
            <a:endParaRPr/>
          </a:p>
          <a:p>
            <a:pPr indent="-320040" lvl="0" marL="438912" rtl="0" algn="l">
              <a:lnSpc>
                <a:spcPct val="100000"/>
              </a:lnSpc>
              <a:spcBef>
                <a:spcPts val="0"/>
              </a:spcBef>
              <a:spcAft>
                <a:spcPts val="0"/>
              </a:spcAft>
              <a:buSzPts val="2560"/>
              <a:buChar char="◼"/>
            </a:pPr>
            <a:r>
              <a:rPr lang="en-US"/>
              <a:t>The procedure for the same is given below:</a:t>
            </a:r>
            <a:endParaRPr/>
          </a:p>
        </p:txBody>
      </p:sp>
      <p:pic>
        <p:nvPicPr>
          <p:cNvPr id="489" name="Google Shape;489;p40"/>
          <p:cNvPicPr preferRelativeResize="0"/>
          <p:nvPr/>
        </p:nvPicPr>
        <p:blipFill rotWithShape="1">
          <a:blip r:embed="rId3">
            <a:alphaModFix/>
          </a:blip>
          <a:srcRect b="0" l="0" r="0" t="0"/>
          <a:stretch/>
        </p:blipFill>
        <p:spPr>
          <a:xfrm>
            <a:off x="838200" y="3352800"/>
            <a:ext cx="7002463" cy="3314700"/>
          </a:xfrm>
          <a:prstGeom prst="rect">
            <a:avLst/>
          </a:prstGeom>
          <a:noFill/>
          <a:ln>
            <a:noFill/>
          </a:ln>
        </p:spPr>
      </p:pic>
      <p:sp>
        <p:nvSpPr>
          <p:cNvPr id="490" name="Google Shape;490;p4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1"/>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Digression: Gradient ascent</a:t>
            </a:r>
            <a:endParaRPr/>
          </a:p>
        </p:txBody>
      </p:sp>
      <p:sp>
        <p:nvSpPr>
          <p:cNvPr id="496" name="Google Shape;496;p41"/>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In practice, we use an adaptive step-size.</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That is, we start with a large value of ε.</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If that value leads to an updated x for which f(x) does not increase, we reduce the value of ε by some factor (maybe 0.9 times the earlier value) – until you get an increase in the value of f(x).  </a:t>
            </a:r>
            <a:endParaRPr/>
          </a:p>
        </p:txBody>
      </p:sp>
      <p:sp>
        <p:nvSpPr>
          <p:cNvPr id="497" name="Google Shape;497;p4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ph type="title"/>
          </p:nvPr>
        </p:nvSpPr>
        <p:spPr>
          <a:xfrm>
            <a:off x="381000" y="0"/>
            <a:ext cx="8229600" cy="4873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Mean-shift</a:t>
            </a:r>
            <a:endParaRPr/>
          </a:p>
        </p:txBody>
      </p:sp>
      <p:pic>
        <p:nvPicPr>
          <p:cNvPr id="503" name="Google Shape;503;p42"/>
          <p:cNvPicPr preferRelativeResize="0"/>
          <p:nvPr/>
        </p:nvPicPr>
        <p:blipFill rotWithShape="1">
          <a:blip r:embed="rId3">
            <a:alphaModFix/>
          </a:blip>
          <a:srcRect b="0" l="0" r="0" t="0"/>
          <a:stretch/>
        </p:blipFill>
        <p:spPr>
          <a:xfrm>
            <a:off x="466725" y="1657350"/>
            <a:ext cx="6229349" cy="4656137"/>
          </a:xfrm>
          <a:prstGeom prst="rect">
            <a:avLst/>
          </a:prstGeom>
          <a:noFill/>
          <a:ln>
            <a:noFill/>
          </a:ln>
        </p:spPr>
      </p:pic>
      <p:sp>
        <p:nvSpPr>
          <p:cNvPr id="504" name="Google Shape;504;p42"/>
          <p:cNvSpPr txBox="1"/>
          <p:nvPr/>
        </p:nvSpPr>
        <p:spPr>
          <a:xfrm>
            <a:off x="4010325" y="5599375"/>
            <a:ext cx="2169600" cy="12006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Mean shift vector – the first term is the weighted mean of all the samples</a:t>
            </a:r>
            <a:endParaRPr b="0" i="0" sz="1800" u="none" cap="none" strike="noStrike">
              <a:solidFill>
                <a:schemeClr val="dk1"/>
              </a:solidFill>
              <a:latin typeface="Corbel"/>
              <a:ea typeface="Corbel"/>
              <a:cs typeface="Corbel"/>
              <a:sym typeface="Corbel"/>
            </a:endParaRPr>
          </a:p>
        </p:txBody>
      </p:sp>
      <p:cxnSp>
        <p:nvCxnSpPr>
          <p:cNvPr id="505" name="Google Shape;505;p42"/>
          <p:cNvCxnSpPr/>
          <p:nvPr/>
        </p:nvCxnSpPr>
        <p:spPr>
          <a:xfrm rot="5400000">
            <a:off x="5257800" y="5181600"/>
            <a:ext cx="914400" cy="1588"/>
          </a:xfrm>
          <a:prstGeom prst="straightConnector1">
            <a:avLst/>
          </a:prstGeom>
          <a:noFill/>
          <a:ln cap="flat" cmpd="sng" w="25400">
            <a:solidFill>
              <a:srgbClr val="EFAB00"/>
            </a:solidFill>
            <a:prstDash val="solid"/>
            <a:round/>
            <a:headEnd len="sm" w="sm" type="none"/>
            <a:tailEnd len="med" w="med" type="stealth"/>
          </a:ln>
        </p:spPr>
      </p:cxnSp>
      <p:cxnSp>
        <p:nvCxnSpPr>
          <p:cNvPr id="506" name="Google Shape;506;p42"/>
          <p:cNvCxnSpPr/>
          <p:nvPr/>
        </p:nvCxnSpPr>
        <p:spPr>
          <a:xfrm flipH="1">
            <a:off x="1197900" y="4572000"/>
            <a:ext cx="1621500" cy="612900"/>
          </a:xfrm>
          <a:prstGeom prst="straightConnector1">
            <a:avLst/>
          </a:prstGeom>
          <a:noFill/>
          <a:ln cap="flat" cmpd="sng" w="25400">
            <a:solidFill>
              <a:srgbClr val="EFAB00"/>
            </a:solidFill>
            <a:prstDash val="solid"/>
            <a:round/>
            <a:headEnd len="sm" w="sm" type="none"/>
            <a:tailEnd len="med" w="med" type="stealth"/>
          </a:ln>
        </p:spPr>
      </p:cxnSp>
      <p:sp>
        <p:nvSpPr>
          <p:cNvPr id="507" name="Google Shape;507;p42"/>
          <p:cNvSpPr/>
          <p:nvPr/>
        </p:nvSpPr>
        <p:spPr>
          <a:xfrm>
            <a:off x="4114800" y="3276600"/>
            <a:ext cx="2590800" cy="1600200"/>
          </a:xfrm>
          <a:prstGeom prst="rect">
            <a:avLst/>
          </a:prstGeom>
          <a:noFill/>
          <a:ln cap="flat" cmpd="thickThin" w="4800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8" name="Google Shape;508;p4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9" name="Google Shape;509;p42"/>
          <p:cNvSpPr/>
          <p:nvPr/>
        </p:nvSpPr>
        <p:spPr>
          <a:xfrm>
            <a:off x="6601800" y="2566600"/>
            <a:ext cx="1547100" cy="1857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
        <p:nvSpPr>
          <p:cNvPr id="510" name="Google Shape;510;p42"/>
          <p:cNvSpPr txBox="1"/>
          <p:nvPr/>
        </p:nvSpPr>
        <p:spPr>
          <a:xfrm>
            <a:off x="6705600" y="4445150"/>
            <a:ext cx="2349600" cy="1403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orbel"/>
                <a:ea typeface="Corbel"/>
                <a:cs typeface="Corbel"/>
                <a:sym typeface="Corbel"/>
              </a:rPr>
              <a:t>Divide and multiply by the following</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a:p>
            <a:pPr indent="0" lvl="0" marL="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11" name="Google Shape;511;p42"/>
          <p:cNvPicPr preferRelativeResize="0"/>
          <p:nvPr/>
        </p:nvPicPr>
        <p:blipFill>
          <a:blip r:embed="rId4">
            <a:alphaModFix/>
          </a:blip>
          <a:stretch>
            <a:fillRect/>
          </a:stretch>
        </p:blipFill>
        <p:spPr>
          <a:xfrm>
            <a:off x="6777245" y="5094080"/>
            <a:ext cx="1921200" cy="505296"/>
          </a:xfrm>
          <a:prstGeom prst="rect">
            <a:avLst/>
          </a:prstGeom>
          <a:noFill/>
          <a:ln>
            <a:noFill/>
          </a:ln>
        </p:spPr>
      </p:pic>
      <p:sp>
        <p:nvSpPr>
          <p:cNvPr id="512" name="Google Shape;512;p42"/>
          <p:cNvSpPr/>
          <p:nvPr/>
        </p:nvSpPr>
        <p:spPr>
          <a:xfrm>
            <a:off x="7922175" y="3980800"/>
            <a:ext cx="226800" cy="50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a:t>
            </a:r>
            <a:endParaRPr/>
          </a:p>
        </p:txBody>
      </p:sp>
      <p:sp>
        <p:nvSpPr>
          <p:cNvPr id="518" name="Google Shape;518;p43"/>
          <p:cNvSpPr txBox="1"/>
          <p:nvPr>
            <p:ph idx="1" type="body"/>
          </p:nvPr>
        </p:nvSpPr>
        <p:spPr>
          <a:xfrm>
            <a:off x="457200" y="1600200"/>
            <a:ext cx="8458200" cy="4625609"/>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840"/>
              <a:buChar char="◼"/>
            </a:pPr>
            <a:r>
              <a:rPr lang="en-US" sz="2300"/>
              <a:t>Notice the mean-shift vector points in the same direction as grad(p</a:t>
            </a:r>
            <a:r>
              <a:rPr baseline="-25000" lang="en-US" sz="2300"/>
              <a:t>N</a:t>
            </a:r>
            <a:r>
              <a:rPr lang="en-US" sz="2300"/>
              <a:t>(</a:t>
            </a:r>
            <a:r>
              <a:rPr b="1" lang="en-US" sz="2300"/>
              <a:t>x</a:t>
            </a:r>
            <a:r>
              <a:rPr b="1" baseline="-25000" lang="en-US" sz="2300"/>
              <a:t>i</a:t>
            </a:r>
            <a:r>
              <a:rPr lang="en-US" sz="2300"/>
              <a:t>)).</a:t>
            </a:r>
            <a:endParaRPr/>
          </a:p>
          <a:p>
            <a:pPr indent="-320040" lvl="0" marL="438912" rtl="0" algn="l">
              <a:lnSpc>
                <a:spcPct val="100000"/>
              </a:lnSpc>
              <a:spcBef>
                <a:spcPts val="0"/>
              </a:spcBef>
              <a:spcAft>
                <a:spcPts val="0"/>
              </a:spcAft>
              <a:buSzPts val="1840"/>
              <a:buChar char="◼"/>
            </a:pPr>
            <a:r>
              <a:rPr lang="en-US" sz="2300"/>
              <a:t>So we can move in the direction of the mean shift vector!</a:t>
            </a:r>
            <a:endParaRPr/>
          </a:p>
          <a:p>
            <a:pPr indent="-320040" lvl="0" marL="438912" rtl="0" algn="l">
              <a:lnSpc>
                <a:spcPct val="100000"/>
              </a:lnSpc>
              <a:spcBef>
                <a:spcPts val="0"/>
              </a:spcBef>
              <a:spcAft>
                <a:spcPts val="0"/>
              </a:spcAft>
              <a:buSzPts val="1840"/>
              <a:buChar char="◼"/>
            </a:pPr>
            <a:r>
              <a:rPr lang="en-US" sz="2300"/>
              <a:t>Mean-shift is a form of adaptive gradient ascent. We don’t need to pick the step-size, it comes in automatically.</a:t>
            </a:r>
            <a:endParaRPr/>
          </a:p>
          <a:p>
            <a:pPr indent="-320040" lvl="0" marL="438912" rtl="0" algn="l">
              <a:lnSpc>
                <a:spcPct val="100000"/>
              </a:lnSpc>
              <a:spcBef>
                <a:spcPts val="0"/>
              </a:spcBef>
              <a:spcAft>
                <a:spcPts val="0"/>
              </a:spcAft>
              <a:buSzPts val="1840"/>
              <a:buChar char="◼"/>
            </a:pPr>
            <a:r>
              <a:rPr lang="en-US" sz="2300"/>
              <a:t>In low-density regions, i.e. where p(</a:t>
            </a:r>
            <a:r>
              <a:rPr b="1" lang="en-US" sz="2300"/>
              <a:t>x</a:t>
            </a:r>
            <a:r>
              <a:rPr lang="en-US" sz="2300"/>
              <a:t>) is low, mean-shift moves very fast (why?). In higher density regions, it moves slowly. </a:t>
            </a:r>
            <a:endParaRPr sz="2300"/>
          </a:p>
          <a:p>
            <a:pPr indent="-320040" lvl="0" marL="438912" rtl="0" algn="l">
              <a:lnSpc>
                <a:spcPct val="100000"/>
              </a:lnSpc>
              <a:spcBef>
                <a:spcPts val="0"/>
              </a:spcBef>
              <a:spcAft>
                <a:spcPts val="0"/>
              </a:spcAft>
              <a:buSzPts val="1840"/>
              <a:buChar char="◼"/>
            </a:pPr>
            <a:r>
              <a:rPr lang="en-US" sz="2300"/>
              <a:t>These mean-shift based gradient updates have been shown to converge to the local mode, with monotonic increase in the PDF all along. (</a:t>
            </a:r>
            <a:r>
              <a:rPr lang="en-US" sz="2300" u="sng">
                <a:solidFill>
                  <a:schemeClr val="hlink"/>
                </a:solidFill>
                <a:hlinkClick r:id="rId3"/>
              </a:rPr>
              <a:t>Theorem 1 of this paper</a:t>
            </a:r>
            <a:r>
              <a:rPr lang="en-US" sz="2300"/>
              <a:t>.)</a:t>
            </a:r>
            <a:endParaRPr/>
          </a:p>
          <a:p>
            <a:pPr indent="-320040" lvl="0" marL="438912" rtl="0" algn="l">
              <a:lnSpc>
                <a:spcPct val="100000"/>
              </a:lnSpc>
              <a:spcBef>
                <a:spcPts val="0"/>
              </a:spcBef>
              <a:spcAft>
                <a:spcPts val="0"/>
              </a:spcAft>
              <a:buSzPts val="1840"/>
              <a:buChar char="◼"/>
            </a:pPr>
            <a:r>
              <a:rPr lang="en-US" sz="2300"/>
              <a:t>Although, we have shown derivations for the Gaussian kernel, these properties of mean shift and the mean shift vector are true for any kernel which satisfies the aforementioned properties.</a:t>
            </a:r>
            <a:endParaRPr sz="2300"/>
          </a:p>
          <a:p>
            <a:pPr indent="-320040" lvl="0" marL="438912" rtl="0" algn="l">
              <a:lnSpc>
                <a:spcPct val="100000"/>
              </a:lnSpc>
              <a:spcBef>
                <a:spcPts val="0"/>
              </a:spcBef>
              <a:spcAft>
                <a:spcPts val="0"/>
              </a:spcAft>
              <a:buSzPts val="1840"/>
              <a:buNone/>
            </a:pPr>
            <a:r>
              <a:t/>
            </a:r>
            <a:endParaRPr sz="2300"/>
          </a:p>
        </p:txBody>
      </p:sp>
      <p:sp>
        <p:nvSpPr>
          <p:cNvPr id="519" name="Google Shape;519;p4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a:t>
            </a:r>
            <a:endParaRPr/>
          </a:p>
        </p:txBody>
      </p:sp>
      <p:sp>
        <p:nvSpPr>
          <p:cNvPr id="525" name="Google Shape;525;p44"/>
          <p:cNvSpPr txBox="1"/>
          <p:nvPr>
            <p:ph idx="1" type="body"/>
          </p:nvPr>
        </p:nvSpPr>
        <p:spPr>
          <a:xfrm>
            <a:off x="533400" y="1524000"/>
            <a:ext cx="8229600" cy="4525963"/>
          </a:xfrm>
          <a:prstGeom prst="rect">
            <a:avLst/>
          </a:prstGeom>
          <a:noFill/>
          <a:ln>
            <a:noFill/>
          </a:ln>
        </p:spPr>
        <p:txBody>
          <a:bodyPr anchorCtr="0" anchor="t" bIns="45700" lIns="54850" spcFirstLastPara="1" rIns="91425" wrap="square" tIns="91425">
            <a:noAutofit/>
          </a:bodyPr>
          <a:lstStyle/>
          <a:p>
            <a:pPr indent="-320040" lvl="0" marL="438912" rtl="0" algn="l">
              <a:lnSpc>
                <a:spcPct val="100000"/>
              </a:lnSpc>
              <a:spcBef>
                <a:spcPts val="0"/>
              </a:spcBef>
              <a:spcAft>
                <a:spcPts val="0"/>
              </a:spcAft>
              <a:buSzPts val="1920"/>
              <a:buChar char="◼"/>
            </a:pPr>
            <a:r>
              <a:rPr lang="en-US" sz="2400"/>
              <a:t>Here is how the mean shift algorithm works:</a:t>
            </a:r>
            <a:endParaRPr/>
          </a:p>
          <a:p>
            <a:pPr indent="0" lvl="0" marL="0" rtl="0" algn="l">
              <a:lnSpc>
                <a:spcPct val="100000"/>
              </a:lnSpc>
              <a:spcBef>
                <a:spcPts val="0"/>
              </a:spcBef>
              <a:spcAft>
                <a:spcPts val="0"/>
              </a:spcAft>
              <a:buSzPts val="1920"/>
              <a:buNone/>
            </a:pPr>
            <a:r>
              <a:rPr lang="en-US" sz="2400"/>
              <a:t>(1) Given a datapoint </a:t>
            </a:r>
            <a:r>
              <a:rPr b="1" lang="en-US" sz="2400"/>
              <a:t>x</a:t>
            </a:r>
            <a:r>
              <a:rPr lang="en-US" sz="2400"/>
              <a:t>, compute the mean shift vector</a:t>
            </a:r>
            <a:r>
              <a:rPr b="1" lang="en-US" sz="2400"/>
              <a:t> m</a:t>
            </a:r>
            <a:r>
              <a:rPr lang="en-US" sz="2400"/>
              <a:t>(</a:t>
            </a:r>
            <a:r>
              <a:rPr b="1" lang="en-US" sz="2400"/>
              <a:t>x</a:t>
            </a:r>
            <a:r>
              <a:rPr lang="en-US" sz="2400"/>
              <a:t>;σ).</a:t>
            </a:r>
            <a:endParaRPr/>
          </a:p>
          <a:p>
            <a:pPr indent="0" lvl="0" marL="0" rtl="0" algn="l">
              <a:lnSpc>
                <a:spcPct val="100000"/>
              </a:lnSpc>
              <a:spcBef>
                <a:spcPts val="0"/>
              </a:spcBef>
              <a:spcAft>
                <a:spcPts val="0"/>
              </a:spcAft>
              <a:buSzPts val="1920"/>
              <a:buNone/>
            </a:pPr>
            <a:r>
              <a:rPr lang="en-US" sz="2400"/>
              <a:t>(2) </a:t>
            </a:r>
            <a:r>
              <a:rPr b="1" lang="en-US" sz="2400"/>
              <a:t>Translate the point </a:t>
            </a:r>
            <a:r>
              <a:rPr lang="en-US" sz="2400"/>
              <a:t>using the mean shift vector, i.e. </a:t>
            </a:r>
            <a:r>
              <a:rPr b="1" lang="en-US" sz="2400"/>
              <a:t>x</a:t>
            </a:r>
            <a:r>
              <a:rPr lang="en-US" sz="2400"/>
              <a:t> = </a:t>
            </a:r>
            <a:r>
              <a:rPr b="1" lang="en-US" sz="2400"/>
              <a:t>x</a:t>
            </a:r>
            <a:r>
              <a:rPr lang="en-US" sz="2400"/>
              <a:t> + </a:t>
            </a:r>
            <a:r>
              <a:rPr b="1" lang="en-US" sz="2400"/>
              <a:t>m</a:t>
            </a:r>
            <a:r>
              <a:rPr lang="en-US" sz="2400"/>
              <a:t>(</a:t>
            </a:r>
            <a:r>
              <a:rPr b="1" lang="en-US" sz="2400"/>
              <a:t>x</a:t>
            </a:r>
            <a:r>
              <a:rPr lang="en-US" sz="2400"/>
              <a:t>;σ).</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rPr lang="en-US" sz="2400"/>
              <a:t>(3) Repeat steps 1 and 2 until convergence, i.e. until the value of </a:t>
            </a:r>
            <a:r>
              <a:rPr b="1" lang="en-US" sz="2400"/>
              <a:t>x</a:t>
            </a:r>
            <a:r>
              <a:rPr lang="en-US" sz="2400"/>
              <a:t> does not change very much. When that happens, we have reached a local mode of the pdf.</a:t>
            </a:r>
            <a:endParaRPr/>
          </a:p>
          <a:p>
            <a:pPr indent="0" lvl="0" marL="0" rtl="0" algn="l">
              <a:lnSpc>
                <a:spcPct val="100000"/>
              </a:lnSpc>
              <a:spcBef>
                <a:spcPts val="0"/>
              </a:spcBef>
              <a:spcAft>
                <a:spcPts val="0"/>
              </a:spcAft>
              <a:buSzPts val="1920"/>
              <a:buNone/>
            </a:pPr>
            <a:r>
              <a:rPr lang="en-US" sz="2400"/>
              <a:t>(4) Repeat steps 1, 2 and 3 for every sample point x.</a:t>
            </a:r>
            <a:endParaRPr/>
          </a:p>
        </p:txBody>
      </p:sp>
      <p:pic>
        <p:nvPicPr>
          <p:cNvPr id="526" name="Google Shape;526;p44"/>
          <p:cNvPicPr preferRelativeResize="0"/>
          <p:nvPr/>
        </p:nvPicPr>
        <p:blipFill rotWithShape="1">
          <a:blip r:embed="rId3">
            <a:alphaModFix/>
          </a:blip>
          <a:srcRect b="0" l="0" r="0" t="0"/>
          <a:stretch/>
        </p:blipFill>
        <p:spPr>
          <a:xfrm>
            <a:off x="571500" y="2874963"/>
            <a:ext cx="7546975" cy="1776412"/>
          </a:xfrm>
          <a:prstGeom prst="rect">
            <a:avLst/>
          </a:prstGeom>
          <a:noFill/>
          <a:ln>
            <a:noFill/>
          </a:ln>
        </p:spPr>
      </p:pic>
      <p:sp>
        <p:nvSpPr>
          <p:cNvPr id="527" name="Google Shape;527;p4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5"/>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a:t>
            </a:r>
            <a:endParaRPr/>
          </a:p>
        </p:txBody>
      </p:sp>
      <p:sp>
        <p:nvSpPr>
          <p:cNvPr id="533" name="Google Shape;533;p45"/>
          <p:cNvSpPr txBox="1"/>
          <p:nvPr>
            <p:ph idx="1" type="body"/>
          </p:nvPr>
        </p:nvSpPr>
        <p:spPr>
          <a:xfrm>
            <a:off x="457200" y="1610700"/>
            <a:ext cx="8229600" cy="4526100"/>
          </a:xfrm>
          <a:prstGeom prst="rect">
            <a:avLst/>
          </a:prstGeom>
          <a:noFill/>
          <a:ln>
            <a:noFill/>
          </a:ln>
        </p:spPr>
        <p:txBody>
          <a:bodyPr anchorCtr="0" anchor="t" bIns="45700" lIns="54850" spcFirstLastPara="1" rIns="91425" wrap="square" tIns="91425">
            <a:noAutofit/>
          </a:bodyPr>
          <a:lstStyle/>
          <a:p>
            <a:pPr indent="-121920" lvl="0" marL="0" rtl="0" algn="l">
              <a:lnSpc>
                <a:spcPct val="100000"/>
              </a:lnSpc>
              <a:spcBef>
                <a:spcPts val="0"/>
              </a:spcBef>
              <a:spcAft>
                <a:spcPts val="0"/>
              </a:spcAft>
              <a:buSzPts val="1920"/>
              <a:buChar char="◼"/>
            </a:pPr>
            <a:r>
              <a:rPr lang="en-US" sz="2400"/>
              <a:t> Equation for mean shift iteration in step (3) on the previous slide:</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320040" lvl="0" marL="438912" rtl="0" algn="l">
              <a:lnSpc>
                <a:spcPct val="100000"/>
              </a:lnSpc>
              <a:spcBef>
                <a:spcPts val="0"/>
              </a:spcBef>
              <a:spcAft>
                <a:spcPts val="0"/>
              </a:spcAft>
              <a:buSzPts val="1920"/>
              <a:buChar char="◼"/>
            </a:pPr>
            <a:r>
              <a:rPr lang="en-US" sz="2400"/>
              <a:t>At the end of the procedure (i.e. after step (4)), we are left behind with all </a:t>
            </a:r>
            <a:r>
              <a:rPr b="1" lang="en-US" sz="2400"/>
              <a:t>the maxima (modes) of the underlying pdf.</a:t>
            </a:r>
            <a:endParaRPr/>
          </a:p>
          <a:p>
            <a:pPr indent="-320040" lvl="0" marL="438912" rtl="0" algn="l">
              <a:lnSpc>
                <a:spcPct val="100000"/>
              </a:lnSpc>
              <a:spcBef>
                <a:spcPts val="0"/>
              </a:spcBef>
              <a:spcAft>
                <a:spcPts val="0"/>
              </a:spcAft>
              <a:buSzPts val="1920"/>
              <a:buChar char="◼"/>
            </a:pPr>
            <a:r>
              <a:rPr lang="en-US" sz="2400"/>
              <a:t>If you carefully go through the algorithm, you don’t even need to estimate the full pdf. You only estimate </a:t>
            </a:r>
            <a:r>
              <a:rPr b="1" lang="en-US" sz="2400"/>
              <a:t>mean shift vectors</a:t>
            </a:r>
            <a:r>
              <a:rPr lang="en-US" sz="2400"/>
              <a:t>!</a:t>
            </a:r>
            <a:endParaRPr/>
          </a:p>
          <a:p>
            <a:pPr indent="-198120" lvl="0" marL="438912"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p:txBody>
      </p:sp>
      <p:pic>
        <p:nvPicPr>
          <p:cNvPr id="534" name="Google Shape;534;p45"/>
          <p:cNvPicPr preferRelativeResize="0"/>
          <p:nvPr/>
        </p:nvPicPr>
        <p:blipFill rotWithShape="1">
          <a:blip r:embed="rId3">
            <a:alphaModFix/>
          </a:blip>
          <a:srcRect b="0" l="0" r="0" t="0"/>
          <a:stretch/>
        </p:blipFill>
        <p:spPr>
          <a:xfrm>
            <a:off x="624075" y="2360225"/>
            <a:ext cx="4127499" cy="2403475"/>
          </a:xfrm>
          <a:prstGeom prst="rect">
            <a:avLst/>
          </a:prstGeom>
          <a:noFill/>
          <a:ln>
            <a:noFill/>
          </a:ln>
        </p:spPr>
      </p:pic>
      <p:sp>
        <p:nvSpPr>
          <p:cNvPr id="535" name="Google Shape;535;p45"/>
          <p:cNvSpPr txBox="1"/>
          <p:nvPr/>
        </p:nvSpPr>
        <p:spPr>
          <a:xfrm>
            <a:off x="5601050" y="2221684"/>
            <a:ext cx="3505200" cy="1754326"/>
          </a:xfrm>
          <a:prstGeom prst="rect">
            <a:avLst/>
          </a:prstGeom>
          <a:solidFill>
            <a:srgbClr val="F5C2C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Note: this procedure is guaranteed to converge in a finite number of iterations (in practice, as few as 10-20 iterations). The proof of convergence can be found in the paper by Comaniciu and Meer.</a:t>
            </a:r>
            <a:endParaRPr b="0" i="0" sz="1800" u="none" cap="none" strike="noStrike">
              <a:solidFill>
                <a:schemeClr val="dk1"/>
              </a:solidFill>
              <a:latin typeface="Corbel"/>
              <a:ea typeface="Corbel"/>
              <a:cs typeface="Corbel"/>
              <a:sym typeface="Corbel"/>
            </a:endParaRPr>
          </a:p>
        </p:txBody>
      </p:sp>
      <p:sp>
        <p:nvSpPr>
          <p:cNvPr id="536" name="Google Shape;536;p4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ph type="title"/>
          </p:nvPr>
        </p:nvSpPr>
        <p:spPr>
          <a:xfrm>
            <a:off x="457200" y="274638"/>
            <a:ext cx="8229600" cy="715962"/>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Mean shift for clustering: speed-up</a:t>
            </a:r>
            <a:endParaRPr/>
          </a:p>
        </p:txBody>
      </p:sp>
      <p:sp>
        <p:nvSpPr>
          <p:cNvPr id="542" name="Google Shape;542;p46"/>
          <p:cNvSpPr txBox="1"/>
          <p:nvPr>
            <p:ph idx="1" type="body"/>
          </p:nvPr>
        </p:nvSpPr>
        <p:spPr>
          <a:xfrm>
            <a:off x="533400" y="1295400"/>
            <a:ext cx="8229600" cy="4525963"/>
          </a:xfrm>
          <a:prstGeom prst="rect">
            <a:avLst/>
          </a:prstGeom>
          <a:noFill/>
          <a:ln>
            <a:noFill/>
          </a:ln>
        </p:spPr>
        <p:txBody>
          <a:bodyPr anchorCtr="0" anchor="t" bIns="45700" lIns="54850" spcFirstLastPara="1" rIns="91425" wrap="square" tIns="91425">
            <a:noAutofit/>
          </a:bodyPr>
          <a:lstStyle/>
          <a:p>
            <a:pPr indent="-121920" lvl="0" marL="0" rtl="0" algn="l">
              <a:lnSpc>
                <a:spcPct val="100000"/>
              </a:lnSpc>
              <a:spcBef>
                <a:spcPts val="0"/>
              </a:spcBef>
              <a:spcAft>
                <a:spcPts val="0"/>
              </a:spcAft>
              <a:buSzPts val="1920"/>
              <a:buChar char="◼"/>
            </a:pPr>
            <a:r>
              <a:rPr lang="en-US" sz="2400"/>
              <a:t> In practice, the summations are computed only over those samples that in a pre-defined neighborhood around the point being updated.</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121920" lvl="0" marL="0" rtl="0" algn="l">
              <a:lnSpc>
                <a:spcPct val="100000"/>
              </a:lnSpc>
              <a:spcBef>
                <a:spcPts val="0"/>
              </a:spcBef>
              <a:spcAft>
                <a:spcPts val="0"/>
              </a:spcAft>
              <a:buSzPts val="1920"/>
              <a:buChar char="◼"/>
            </a:pPr>
            <a:r>
              <a:rPr lang="en-US" sz="2400"/>
              <a:t>This does not affect the results, because: </a:t>
            </a:r>
            <a:endParaRPr/>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a:p>
            <a:pPr indent="0" lvl="0" marL="0" rtl="0" algn="l">
              <a:lnSpc>
                <a:spcPct val="100000"/>
              </a:lnSpc>
              <a:spcBef>
                <a:spcPts val="0"/>
              </a:spcBef>
              <a:spcAft>
                <a:spcPts val="0"/>
              </a:spcAft>
              <a:buSzPts val="1920"/>
              <a:buNone/>
            </a:pPr>
            <a:r>
              <a:t/>
            </a:r>
            <a:endParaRPr sz="2400"/>
          </a:p>
        </p:txBody>
      </p:sp>
      <p:pic>
        <p:nvPicPr>
          <p:cNvPr id="543" name="Google Shape;543;p46"/>
          <p:cNvPicPr preferRelativeResize="0"/>
          <p:nvPr/>
        </p:nvPicPr>
        <p:blipFill rotWithShape="1">
          <a:blip r:embed="rId3">
            <a:alphaModFix/>
          </a:blip>
          <a:srcRect b="0" l="0" r="0" t="0"/>
          <a:stretch/>
        </p:blipFill>
        <p:spPr>
          <a:xfrm>
            <a:off x="2636838" y="2265363"/>
            <a:ext cx="4786312" cy="2406650"/>
          </a:xfrm>
          <a:prstGeom prst="rect">
            <a:avLst/>
          </a:prstGeom>
          <a:noFill/>
          <a:ln>
            <a:noFill/>
          </a:ln>
        </p:spPr>
      </p:pic>
      <p:pic>
        <p:nvPicPr>
          <p:cNvPr id="544" name="Google Shape;544;p46"/>
          <p:cNvPicPr preferRelativeResize="0"/>
          <p:nvPr/>
        </p:nvPicPr>
        <p:blipFill rotWithShape="1">
          <a:blip r:embed="rId4">
            <a:alphaModFix/>
          </a:blip>
          <a:srcRect b="0" l="0" r="0" t="0"/>
          <a:stretch/>
        </p:blipFill>
        <p:spPr>
          <a:xfrm>
            <a:off x="685800" y="5237163"/>
            <a:ext cx="6178550" cy="1055687"/>
          </a:xfrm>
          <a:prstGeom prst="rect">
            <a:avLst/>
          </a:prstGeom>
          <a:noFill/>
          <a:ln>
            <a:noFill/>
          </a:ln>
        </p:spPr>
      </p:pic>
      <p:sp>
        <p:nvSpPr>
          <p:cNvPr id="545" name="Google Shape;545;p4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47"/>
          <p:cNvPicPr preferRelativeResize="0"/>
          <p:nvPr/>
        </p:nvPicPr>
        <p:blipFill rotWithShape="1">
          <a:blip r:embed="rId3">
            <a:alphaModFix/>
          </a:blip>
          <a:srcRect b="0" l="0" r="0" t="0"/>
          <a:stretch/>
        </p:blipFill>
        <p:spPr>
          <a:xfrm>
            <a:off x="1905000" y="990600"/>
            <a:ext cx="6686550" cy="5314950"/>
          </a:xfrm>
          <a:prstGeom prst="rect">
            <a:avLst/>
          </a:prstGeom>
          <a:noFill/>
          <a:ln>
            <a:noFill/>
          </a:ln>
        </p:spPr>
      </p:pic>
      <p:sp>
        <p:nvSpPr>
          <p:cNvPr id="551" name="Google Shape;551;p47"/>
          <p:cNvSpPr txBox="1"/>
          <p:nvPr/>
        </p:nvSpPr>
        <p:spPr>
          <a:xfrm>
            <a:off x="228600" y="228600"/>
            <a:ext cx="7975800" cy="646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The paper “Mean shift: a robust approach towards feature space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By Dorin Comaniciu and Peter Meer, IEEE Trans. PAMI, 2002</a:t>
            </a:r>
            <a:endParaRPr b="0" i="0" sz="1800" u="none" cap="none" strike="noStrike">
              <a:solidFill>
                <a:schemeClr val="dk1"/>
              </a:solidFill>
              <a:latin typeface="Corbel"/>
              <a:ea typeface="Corbel"/>
              <a:cs typeface="Corbel"/>
              <a:sym typeface="Corbel"/>
            </a:endParaRPr>
          </a:p>
        </p:txBody>
      </p:sp>
      <p:sp>
        <p:nvSpPr>
          <p:cNvPr id="552" name="Google Shape;552;p4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53" name="Google Shape;553;p47"/>
          <p:cNvSpPr/>
          <p:nvPr/>
        </p:nvSpPr>
        <p:spPr>
          <a:xfrm>
            <a:off x="533400" y="33528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59" name="Google Shape;559;p4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85000" lnSpcReduction="10000"/>
          </a:bodyPr>
          <a:lstStyle/>
          <a:p>
            <a:pPr indent="-320040" lvl="0" marL="438912" rtl="0" algn="l">
              <a:lnSpc>
                <a:spcPct val="100000"/>
              </a:lnSpc>
              <a:spcBef>
                <a:spcPts val="0"/>
              </a:spcBef>
              <a:spcAft>
                <a:spcPts val="0"/>
              </a:spcAft>
              <a:buSzPct val="80000"/>
              <a:buChar char="◼"/>
            </a:pPr>
            <a:r>
              <a:rPr lang="en-US"/>
              <a:t>Consider a color image with N pixels. For each pixel (x</a:t>
            </a:r>
            <a:r>
              <a:rPr baseline="-25000" lang="en-US"/>
              <a:t>i</a:t>
            </a:r>
            <a:r>
              <a:rPr lang="en-US"/>
              <a:t>,y</a:t>
            </a:r>
            <a:r>
              <a:rPr baseline="-25000" lang="en-US"/>
              <a:t>i</a:t>
            </a:r>
            <a:r>
              <a:rPr lang="en-US"/>
              <a:t>), define the feature vector </a:t>
            </a:r>
            <a:r>
              <a:rPr b="1" lang="en-US"/>
              <a:t>v</a:t>
            </a:r>
            <a:r>
              <a:rPr b="1" baseline="-25000" lang="en-US"/>
              <a:t>i</a:t>
            </a:r>
            <a:r>
              <a:rPr lang="en-US"/>
              <a:t>=(x</a:t>
            </a:r>
            <a:r>
              <a:rPr baseline="-25000" lang="en-US"/>
              <a:t>i</a:t>
            </a:r>
            <a:r>
              <a:rPr lang="en-US"/>
              <a:t>,y</a:t>
            </a:r>
            <a:r>
              <a:rPr baseline="-25000" lang="en-US"/>
              <a:t>i</a:t>
            </a:r>
            <a:r>
              <a:rPr lang="en-US"/>
              <a:t>,R(x</a:t>
            </a:r>
            <a:r>
              <a:rPr baseline="-25000" lang="en-US"/>
              <a:t>i</a:t>
            </a:r>
            <a:r>
              <a:rPr lang="en-US"/>
              <a:t>,y</a:t>
            </a:r>
            <a:r>
              <a:rPr baseline="-25000" lang="en-US"/>
              <a:t>i</a:t>
            </a:r>
            <a:r>
              <a:rPr lang="en-US"/>
              <a:t>),G(x</a:t>
            </a:r>
            <a:r>
              <a:rPr baseline="-25000" lang="en-US"/>
              <a:t>i</a:t>
            </a:r>
            <a:r>
              <a:rPr lang="en-US"/>
              <a:t>,y</a:t>
            </a:r>
            <a:r>
              <a:rPr baseline="-25000" lang="en-US"/>
              <a:t>i</a:t>
            </a:r>
            <a:r>
              <a:rPr lang="en-US"/>
              <a:t>),B(x</a:t>
            </a:r>
            <a:r>
              <a:rPr baseline="-25000" lang="en-US"/>
              <a:t>i</a:t>
            </a:r>
            <a:r>
              <a:rPr lang="en-US"/>
              <a:t>,y</a:t>
            </a:r>
            <a:r>
              <a:rPr baseline="-25000" lang="en-US"/>
              <a:t>i</a:t>
            </a:r>
            <a:r>
              <a:rPr lang="en-US"/>
              <a:t>)).</a:t>
            </a:r>
            <a:endParaRPr/>
          </a:p>
          <a:p>
            <a:pPr indent="0" lvl="0" marL="0" rtl="0" algn="l">
              <a:lnSpc>
                <a:spcPct val="100000"/>
              </a:lnSpc>
              <a:spcBef>
                <a:spcPts val="0"/>
              </a:spcBef>
              <a:spcAft>
                <a:spcPts val="0"/>
              </a:spcAft>
              <a:buSzPct val="80000"/>
              <a:buNone/>
            </a:pPr>
            <a:r>
              <a:rPr lang="en-US"/>
              <a:t>(1) Run the mean-shift procedure until convergence, starting from </a:t>
            </a:r>
            <a:r>
              <a:rPr b="1" lang="en-US"/>
              <a:t>v</a:t>
            </a:r>
            <a:r>
              <a:rPr b="1" baseline="-25000" lang="en-US"/>
              <a:t>i</a:t>
            </a:r>
            <a:r>
              <a:rPr lang="en-US"/>
              <a:t>. </a:t>
            </a:r>
            <a:endParaRPr/>
          </a:p>
          <a:p>
            <a:pPr indent="0" lvl="0" marL="0" rtl="0" algn="l">
              <a:lnSpc>
                <a:spcPct val="100000"/>
              </a:lnSpc>
              <a:spcBef>
                <a:spcPts val="0"/>
              </a:spcBef>
              <a:spcAft>
                <a:spcPts val="0"/>
              </a:spcAft>
              <a:buSzPct val="80000"/>
              <a:buNone/>
            </a:pPr>
            <a:r>
              <a:rPr lang="en-US"/>
              <a:t>(2) Let the point to which the procedure converged, i.e. the mode of the pdf, be denoted by (x’,y’,R’,G’,B’).</a:t>
            </a:r>
            <a:endParaRPr/>
          </a:p>
          <a:p>
            <a:pPr indent="0" lvl="0" marL="0" rtl="0" algn="l">
              <a:lnSpc>
                <a:spcPct val="100000"/>
              </a:lnSpc>
              <a:spcBef>
                <a:spcPts val="0"/>
              </a:spcBef>
              <a:spcAft>
                <a:spcPts val="0"/>
              </a:spcAft>
              <a:buSzPct val="80000"/>
              <a:buNone/>
            </a:pPr>
            <a:r>
              <a:rPr lang="en-US"/>
              <a:t>(3) Replace the intensity values at (x</a:t>
            </a:r>
            <a:r>
              <a:rPr baseline="-25000" lang="en-US"/>
              <a:t>i</a:t>
            </a:r>
            <a:r>
              <a:rPr lang="en-US"/>
              <a:t>,y</a:t>
            </a:r>
            <a:r>
              <a:rPr baseline="-25000" lang="en-US"/>
              <a:t>i</a:t>
            </a:r>
            <a:r>
              <a:rPr lang="en-US"/>
              <a:t>) by (R’,G’,B’).</a:t>
            </a:r>
            <a:endParaRPr/>
          </a:p>
          <a:p>
            <a:pPr indent="-320040" lvl="0" marL="438912" rtl="0" algn="l">
              <a:lnSpc>
                <a:spcPct val="100000"/>
              </a:lnSpc>
              <a:spcBef>
                <a:spcPts val="0"/>
              </a:spcBef>
              <a:spcAft>
                <a:spcPts val="0"/>
              </a:spcAft>
              <a:buSzPct val="80000"/>
              <a:buChar char="◼"/>
            </a:pPr>
            <a:r>
              <a:rPr lang="en-US"/>
              <a:t>Repeat steps 1,2,3 for all (x</a:t>
            </a:r>
            <a:r>
              <a:rPr baseline="-25000" lang="en-US"/>
              <a:t>i</a:t>
            </a:r>
            <a:r>
              <a:rPr lang="en-US"/>
              <a:t>,y</a:t>
            </a:r>
            <a:r>
              <a:rPr baseline="-25000" lang="en-US"/>
              <a:t>i</a:t>
            </a:r>
            <a:r>
              <a:rPr lang="en-US"/>
              <a:t>).</a:t>
            </a:r>
            <a:endParaRPr/>
          </a:p>
          <a:p>
            <a:pPr indent="-320040" lvl="0" marL="438912" rtl="0" algn="l">
              <a:lnSpc>
                <a:spcPct val="100000"/>
              </a:lnSpc>
              <a:spcBef>
                <a:spcPts val="0"/>
              </a:spcBef>
              <a:spcAft>
                <a:spcPts val="0"/>
              </a:spcAft>
              <a:buSzPct val="80000"/>
              <a:buChar char="◼"/>
            </a:pPr>
            <a:r>
              <a:rPr b="1" lang="en-US">
                <a:solidFill>
                  <a:srgbClr val="FF0000"/>
                </a:solidFill>
              </a:rPr>
              <a:t>Note: many different pixels (x</a:t>
            </a:r>
            <a:r>
              <a:rPr b="1" baseline="-25000" lang="en-US">
                <a:solidFill>
                  <a:srgbClr val="FF0000"/>
                </a:solidFill>
              </a:rPr>
              <a:t>i</a:t>
            </a:r>
            <a:r>
              <a:rPr b="1" lang="en-US">
                <a:solidFill>
                  <a:srgbClr val="FF0000"/>
                </a:solidFill>
              </a:rPr>
              <a:t>,y</a:t>
            </a:r>
            <a:r>
              <a:rPr b="1" baseline="-25000" lang="en-US">
                <a:solidFill>
                  <a:srgbClr val="FF0000"/>
                </a:solidFill>
              </a:rPr>
              <a:t>i</a:t>
            </a:r>
            <a:r>
              <a:rPr b="1" lang="en-US">
                <a:solidFill>
                  <a:srgbClr val="FF0000"/>
                </a:solidFill>
              </a:rPr>
              <a:t>) will converge to the same point, i.e. the same value of (x’,y’,R’,G’,B’).</a:t>
            </a:r>
            <a:endParaRPr/>
          </a:p>
          <a:p>
            <a:pPr indent="-181864" lvl="0" marL="438912" rtl="0" algn="l">
              <a:lnSpc>
                <a:spcPct val="100000"/>
              </a:lnSpc>
              <a:spcBef>
                <a:spcPts val="0"/>
              </a:spcBef>
              <a:spcAft>
                <a:spcPts val="0"/>
              </a:spcAft>
              <a:buSzPct val="80000"/>
              <a:buNone/>
            </a:pPr>
            <a:r>
              <a:t/>
            </a:r>
            <a:endParaRPr/>
          </a:p>
        </p:txBody>
      </p:sp>
      <p:sp>
        <p:nvSpPr>
          <p:cNvPr id="560" name="Google Shape;560;p4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9"/>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66" name="Google Shape;566;p49"/>
          <p:cNvSpPr txBox="1"/>
          <p:nvPr>
            <p:ph idx="1" type="body"/>
          </p:nvPr>
        </p:nvSpPr>
        <p:spPr>
          <a:xfrm>
            <a:off x="457200" y="1600200"/>
            <a:ext cx="8229600" cy="4525963"/>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The kernel densities for image smoothing are chosen to be Gaussian (other kernels are also possible, but their analysis turns out to be slightly more complicated).</a:t>
            </a:r>
            <a:endParaRPr/>
          </a:p>
          <a:p>
            <a:pPr indent="-320040" lvl="0" marL="438912" rtl="0" algn="l">
              <a:lnSpc>
                <a:spcPct val="100000"/>
              </a:lnSpc>
              <a:spcBef>
                <a:spcPts val="0"/>
              </a:spcBef>
              <a:spcAft>
                <a:spcPts val="0"/>
              </a:spcAft>
              <a:buSzPct val="80000"/>
              <a:buChar char="◼"/>
            </a:pPr>
            <a:r>
              <a:rPr lang="en-US"/>
              <a:t>Usually, we use separate smoothing parameters for the spatial coordinates </a:t>
            </a:r>
            <a:r>
              <a:rPr b="1" lang="en-US"/>
              <a:t>x</a:t>
            </a:r>
            <a:r>
              <a:rPr lang="en-US"/>
              <a:t> = (x,y) and the intensity values </a:t>
            </a:r>
            <a:r>
              <a:rPr b="1" lang="en-US"/>
              <a:t>I</a:t>
            </a:r>
            <a:r>
              <a:rPr lang="en-US"/>
              <a:t> = (R,G,B).</a:t>
            </a:r>
            <a:endParaRPr/>
          </a:p>
          <a:p>
            <a:pPr indent="-320040" lvl="0" marL="438912" rtl="0" algn="l">
              <a:lnSpc>
                <a:spcPct val="100000"/>
              </a:lnSpc>
              <a:spcBef>
                <a:spcPts val="0"/>
              </a:spcBef>
              <a:spcAft>
                <a:spcPts val="0"/>
              </a:spcAft>
              <a:buSzPct val="80000"/>
              <a:buChar char="◼"/>
            </a:pPr>
            <a:r>
              <a:rPr lang="en-US"/>
              <a:t>The smoothing parameters for </a:t>
            </a:r>
            <a:r>
              <a:rPr b="1" lang="en-US"/>
              <a:t>x</a:t>
            </a:r>
            <a:r>
              <a:rPr lang="en-US"/>
              <a:t> will be denoted as h</a:t>
            </a:r>
            <a:r>
              <a:rPr baseline="-25000" lang="en-US"/>
              <a:t>s </a:t>
            </a:r>
            <a:r>
              <a:rPr lang="en-US"/>
              <a:t>and the smoothing parameter for </a:t>
            </a:r>
            <a:r>
              <a:rPr b="1" lang="en-US"/>
              <a:t>I</a:t>
            </a:r>
            <a:r>
              <a:rPr lang="en-US"/>
              <a:t> is denoted as h</a:t>
            </a:r>
            <a:r>
              <a:rPr baseline="-25000" lang="en-US"/>
              <a:t>r</a:t>
            </a:r>
            <a:r>
              <a:rPr lang="en-US"/>
              <a:t>.</a:t>
            </a:r>
            <a:endParaRPr/>
          </a:p>
          <a:p>
            <a:pPr indent="-169672" lvl="0" marL="438912" rtl="0" algn="l">
              <a:lnSpc>
                <a:spcPct val="100000"/>
              </a:lnSpc>
              <a:spcBef>
                <a:spcPts val="0"/>
              </a:spcBef>
              <a:spcAft>
                <a:spcPts val="0"/>
              </a:spcAft>
              <a:buSzPct val="80000"/>
              <a:buNone/>
            </a:pPr>
            <a:r>
              <a:t/>
            </a:r>
            <a:endParaRPr/>
          </a:p>
        </p:txBody>
      </p:sp>
      <p:sp>
        <p:nvSpPr>
          <p:cNvPr id="567" name="Google Shape;567;p4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Novel Domain Adaptation Framework for Medical Image Segmentation |  SpringerLink" id="146" name="Google Shape;146;p5"/>
          <p:cNvPicPr preferRelativeResize="0"/>
          <p:nvPr/>
        </p:nvPicPr>
        <p:blipFill rotWithShape="1">
          <a:blip r:embed="rId3">
            <a:alphaModFix/>
          </a:blip>
          <a:srcRect b="0" l="0" r="0" t="0"/>
          <a:stretch/>
        </p:blipFill>
        <p:spPr>
          <a:xfrm>
            <a:off x="457200" y="228600"/>
            <a:ext cx="6589789" cy="4267200"/>
          </a:xfrm>
          <a:prstGeom prst="rect">
            <a:avLst/>
          </a:prstGeom>
          <a:noFill/>
          <a:ln>
            <a:noFill/>
          </a:ln>
        </p:spPr>
      </p:pic>
      <p:sp>
        <p:nvSpPr>
          <p:cNvPr id="147" name="Google Shape;147;p5"/>
          <p:cNvSpPr/>
          <p:nvPr/>
        </p:nvSpPr>
        <p:spPr>
          <a:xfrm>
            <a:off x="762000" y="4724400"/>
            <a:ext cx="7772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https://link.springer.com/chapter/10.1007/978-3-030-11726-9_26</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
        <p:nvSpPr>
          <p:cNvPr id="148" name="Google Shape;148;p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ph type="title"/>
          </p:nvPr>
        </p:nvSpPr>
        <p:spPr>
          <a:xfrm>
            <a:off x="381000" y="0"/>
            <a:ext cx="8229600" cy="1143000"/>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image smoothing</a:t>
            </a:r>
            <a:endParaRPr/>
          </a:p>
        </p:txBody>
      </p:sp>
      <p:sp>
        <p:nvSpPr>
          <p:cNvPr id="573" name="Google Shape;573;p50"/>
          <p:cNvSpPr txBox="1"/>
          <p:nvPr>
            <p:ph idx="1" type="body"/>
          </p:nvPr>
        </p:nvSpPr>
        <p:spPr>
          <a:xfrm>
            <a:off x="152400" y="1600200"/>
            <a:ext cx="8229600" cy="4525963"/>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 mean shift vector under these assumptions looks as follows:</a:t>
            </a:r>
            <a:endParaRPr/>
          </a:p>
        </p:txBody>
      </p:sp>
      <p:pic>
        <p:nvPicPr>
          <p:cNvPr id="574" name="Google Shape;574;p50"/>
          <p:cNvPicPr preferRelativeResize="0"/>
          <p:nvPr/>
        </p:nvPicPr>
        <p:blipFill rotWithShape="1">
          <a:blip r:embed="rId3">
            <a:alphaModFix/>
          </a:blip>
          <a:srcRect b="0" l="0" r="0" t="0"/>
          <a:stretch/>
        </p:blipFill>
        <p:spPr>
          <a:xfrm>
            <a:off x="609600" y="2754762"/>
            <a:ext cx="5791200" cy="4103238"/>
          </a:xfrm>
          <a:prstGeom prst="rect">
            <a:avLst/>
          </a:prstGeom>
          <a:noFill/>
          <a:ln>
            <a:noFill/>
          </a:ln>
        </p:spPr>
      </p:pic>
      <p:sp>
        <p:nvSpPr>
          <p:cNvPr id="575" name="Google Shape;575;p50"/>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51"/>
          <p:cNvPicPr preferRelativeResize="0"/>
          <p:nvPr/>
        </p:nvPicPr>
        <p:blipFill rotWithShape="1">
          <a:blip r:embed="rId3">
            <a:alphaModFix/>
          </a:blip>
          <a:srcRect b="0" l="0" r="0" t="0"/>
          <a:stretch/>
        </p:blipFill>
        <p:spPr>
          <a:xfrm>
            <a:off x="152400" y="685800"/>
            <a:ext cx="5486400" cy="5960437"/>
          </a:xfrm>
          <a:prstGeom prst="rect">
            <a:avLst/>
          </a:prstGeom>
          <a:noFill/>
          <a:ln>
            <a:noFill/>
          </a:ln>
        </p:spPr>
      </p:pic>
      <p:sp>
        <p:nvSpPr>
          <p:cNvPr id="581" name="Google Shape;581;p51"/>
          <p:cNvSpPr txBox="1"/>
          <p:nvPr/>
        </p:nvSpPr>
        <p:spPr>
          <a:xfrm>
            <a:off x="0" y="0"/>
            <a:ext cx="9144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Source: The paper “Mean shift: a robust approach towards feature space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By Dorin Comaniciu and Peter Meer, IEEE Trans. PAMI, 2002</a:t>
            </a:r>
            <a:endParaRPr b="0" i="0" sz="1800" u="none" cap="none" strike="noStrike">
              <a:solidFill>
                <a:schemeClr val="dk1"/>
              </a:solidFill>
              <a:latin typeface="Corbel"/>
              <a:ea typeface="Corbel"/>
              <a:cs typeface="Corbel"/>
              <a:sym typeface="Corbel"/>
            </a:endParaRPr>
          </a:p>
        </p:txBody>
      </p:sp>
      <p:sp>
        <p:nvSpPr>
          <p:cNvPr id="582" name="Google Shape;582;p51"/>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83" name="Google Shape;583;p51"/>
          <p:cNvSpPr/>
          <p:nvPr/>
        </p:nvSpPr>
        <p:spPr>
          <a:xfrm>
            <a:off x="5943600" y="4191000"/>
            <a:ext cx="2667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for smoothing</a:t>
            </a:r>
            <a:endParaRPr/>
          </a:p>
        </p:txBody>
      </p:sp>
      <p:sp>
        <p:nvSpPr>
          <p:cNvPr id="589" name="Google Shape;589;p52"/>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2560"/>
              <a:buChar char="◼"/>
            </a:pPr>
            <a:r>
              <a:rPr lang="en-US"/>
              <a:t>For each pixel k, do the following until convergence:</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Use these values of I</a:t>
            </a:r>
            <a:r>
              <a:rPr baseline="-25000" lang="en-US"/>
              <a:t>k</a:t>
            </a:r>
            <a:r>
              <a:rPr lang="en-US"/>
              <a:t> in the smoothed image.</a:t>
            </a:r>
            <a:endParaRPr/>
          </a:p>
          <a:p>
            <a:pPr indent="-320040" lvl="0" marL="438912" rtl="0" algn="l">
              <a:lnSpc>
                <a:spcPct val="100000"/>
              </a:lnSpc>
              <a:spcBef>
                <a:spcPts val="0"/>
              </a:spcBef>
              <a:spcAft>
                <a:spcPts val="0"/>
              </a:spcAft>
              <a:buSzPts val="2560"/>
              <a:buChar char="◼"/>
            </a:pPr>
            <a:r>
              <a:rPr lang="en-US"/>
              <a:t>Let the value to which (x</a:t>
            </a:r>
            <a:r>
              <a:rPr baseline="-25000" lang="en-US"/>
              <a:t>k</a:t>
            </a:r>
            <a:r>
              <a:rPr lang="en-US"/>
              <a:t>,I</a:t>
            </a:r>
            <a:r>
              <a:rPr baseline="-25000" lang="en-US"/>
              <a:t>k</a:t>
            </a:r>
            <a:r>
              <a:rPr lang="en-US"/>
              <a:t>) converged be called z</a:t>
            </a:r>
            <a:r>
              <a:rPr baseline="-25000" lang="en-US"/>
              <a:t>k</a:t>
            </a:r>
            <a:r>
              <a:rPr lang="en-US"/>
              <a:t>. </a:t>
            </a:r>
            <a:endParaRPr/>
          </a:p>
        </p:txBody>
      </p:sp>
      <p:pic>
        <p:nvPicPr>
          <p:cNvPr id="590" name="Google Shape;590;p52"/>
          <p:cNvPicPr preferRelativeResize="0"/>
          <p:nvPr/>
        </p:nvPicPr>
        <p:blipFill rotWithShape="1">
          <a:blip r:embed="rId3">
            <a:alphaModFix/>
          </a:blip>
          <a:srcRect b="0" l="0" r="0" t="0"/>
          <a:stretch/>
        </p:blipFill>
        <p:spPr>
          <a:xfrm>
            <a:off x="990600" y="2819400"/>
            <a:ext cx="5878512" cy="2081213"/>
          </a:xfrm>
          <a:prstGeom prst="rect">
            <a:avLst/>
          </a:prstGeom>
          <a:noFill/>
          <a:ln>
            <a:noFill/>
          </a:ln>
        </p:spPr>
      </p:pic>
      <p:sp>
        <p:nvSpPr>
          <p:cNvPr id="591" name="Google Shape;591;p52"/>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3"/>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and bilateral filtering</a:t>
            </a:r>
            <a:endParaRPr/>
          </a:p>
        </p:txBody>
      </p:sp>
      <p:sp>
        <p:nvSpPr>
          <p:cNvPr id="597" name="Google Shape;597;p53"/>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You would have (should have) noticed the similarity between mean shift and bilateral filtering.</a:t>
            </a:r>
            <a:endParaRPr/>
          </a:p>
          <a:p>
            <a:pPr indent="-320040" lvl="0" marL="438912" rtl="0" algn="l">
              <a:lnSpc>
                <a:spcPct val="100000"/>
              </a:lnSpc>
              <a:spcBef>
                <a:spcPts val="0"/>
              </a:spcBef>
              <a:spcAft>
                <a:spcPts val="0"/>
              </a:spcAft>
              <a:buSzPts val="2560"/>
              <a:buChar char="◼"/>
            </a:pPr>
            <a:r>
              <a:rPr lang="en-US"/>
              <a:t>Mean shift is an </a:t>
            </a:r>
            <a:r>
              <a:rPr b="1" lang="en-US"/>
              <a:t>iterated version of bilateral filtering</a:t>
            </a:r>
            <a:r>
              <a:rPr lang="en-US"/>
              <a:t> where the </a:t>
            </a:r>
            <a:r>
              <a:rPr b="1" lang="en-US">
                <a:solidFill>
                  <a:srgbClr val="FF0000"/>
                </a:solidFill>
              </a:rPr>
              <a:t>number of iterations of smoothing varies from pixel to pixel</a:t>
            </a:r>
            <a:r>
              <a:rPr lang="en-US"/>
              <a:t>, and this number is always chosen automatically by the mean shift procedure itself!</a:t>
            </a:r>
            <a:endParaRPr/>
          </a:p>
        </p:txBody>
      </p:sp>
      <p:sp>
        <p:nvSpPr>
          <p:cNvPr id="598" name="Google Shape;598;p53"/>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Mean shift segmentation</a:t>
            </a:r>
            <a:endParaRPr/>
          </a:p>
        </p:txBody>
      </p:sp>
      <p:sp>
        <p:nvSpPr>
          <p:cNvPr id="604" name="Google Shape;604;p54"/>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Perform mean-shift filtering using parameters h</a:t>
            </a:r>
            <a:r>
              <a:rPr baseline="-25000" lang="en-US"/>
              <a:t>s</a:t>
            </a:r>
            <a:r>
              <a:rPr lang="en-US"/>
              <a:t> and h</a:t>
            </a:r>
            <a:r>
              <a:rPr baseline="-25000" lang="en-US"/>
              <a:t>r</a:t>
            </a:r>
            <a:r>
              <a:rPr lang="en-US"/>
              <a:t>, on the given image (say f(x,y)) to give you a filtered image g(x,y).</a:t>
            </a:r>
            <a:endParaRPr/>
          </a:p>
          <a:p>
            <a:pPr indent="-320040" lvl="0" marL="438912" rtl="0" algn="l">
              <a:lnSpc>
                <a:spcPct val="100000"/>
              </a:lnSpc>
              <a:spcBef>
                <a:spcPts val="0"/>
              </a:spcBef>
              <a:spcAft>
                <a:spcPts val="0"/>
              </a:spcAft>
              <a:buSzPts val="2560"/>
              <a:buChar char="◼"/>
            </a:pPr>
            <a:r>
              <a:rPr lang="en-US"/>
              <a:t>Assign all those pixels that converged to the same point (say </a:t>
            </a:r>
            <a:r>
              <a:rPr b="1" lang="en-US"/>
              <a:t>z</a:t>
            </a:r>
            <a:r>
              <a:rPr b="1" baseline="-25000" lang="en-US"/>
              <a:t>k</a:t>
            </a:r>
            <a:r>
              <a:rPr lang="en-US"/>
              <a:t>), to one and the same segment!</a:t>
            </a:r>
            <a:endParaRPr/>
          </a:p>
          <a:p>
            <a:pPr indent="-320040" lvl="0" marL="438912" rtl="0" algn="l">
              <a:lnSpc>
                <a:spcPct val="100000"/>
              </a:lnSpc>
              <a:spcBef>
                <a:spcPts val="0"/>
              </a:spcBef>
              <a:spcAft>
                <a:spcPts val="0"/>
              </a:spcAft>
              <a:buSzPts val="2560"/>
              <a:buChar char="◼"/>
            </a:pPr>
            <a:r>
              <a:rPr lang="en-US"/>
              <a:t>Merge together all </a:t>
            </a:r>
            <a:r>
              <a:rPr b="1" lang="en-US"/>
              <a:t>z</a:t>
            </a:r>
            <a:r>
              <a:rPr b="1" baseline="-25000" lang="en-US"/>
              <a:t>k</a:t>
            </a:r>
            <a:r>
              <a:rPr lang="en-US"/>
              <a:t> which are closer than h</a:t>
            </a:r>
            <a:r>
              <a:rPr baseline="-25000" lang="en-US"/>
              <a:t>s</a:t>
            </a:r>
            <a:r>
              <a:rPr lang="en-US"/>
              <a:t> in spatial domain and closer than h</a:t>
            </a:r>
            <a:r>
              <a:rPr baseline="-25000" lang="en-US"/>
              <a:t>r</a:t>
            </a:r>
            <a:r>
              <a:rPr lang="en-US"/>
              <a:t> in intensity domain into a single cluster.</a:t>
            </a:r>
            <a:endParaRPr/>
          </a:p>
          <a:p>
            <a:pPr indent="-320040" lvl="0" marL="438912" rtl="0" algn="l">
              <a:lnSpc>
                <a:spcPct val="100000"/>
              </a:lnSpc>
              <a:spcBef>
                <a:spcPts val="0"/>
              </a:spcBef>
              <a:spcAft>
                <a:spcPts val="0"/>
              </a:spcAft>
              <a:buSzPts val="2560"/>
              <a:buNone/>
            </a:pPr>
            <a:r>
              <a:t/>
            </a:r>
            <a:endParaRPr b="1">
              <a:solidFill>
                <a:srgbClr val="FF0000"/>
              </a:solidFill>
            </a:endParaRPr>
          </a:p>
          <a:p>
            <a:pPr indent="-157480" lvl="0" marL="438912" rtl="0" algn="l">
              <a:lnSpc>
                <a:spcPct val="100000"/>
              </a:lnSpc>
              <a:spcBef>
                <a:spcPts val="0"/>
              </a:spcBef>
              <a:spcAft>
                <a:spcPts val="0"/>
              </a:spcAft>
              <a:buSzPts val="2560"/>
              <a:buNone/>
            </a:pPr>
            <a:r>
              <a:t/>
            </a:r>
            <a:endParaRPr/>
          </a:p>
        </p:txBody>
      </p:sp>
      <p:sp>
        <p:nvSpPr>
          <p:cNvPr id="605" name="Google Shape;605;p54"/>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55"/>
          <p:cNvPicPr preferRelativeResize="0"/>
          <p:nvPr/>
        </p:nvPicPr>
        <p:blipFill rotWithShape="1">
          <a:blip r:embed="rId3">
            <a:alphaModFix/>
          </a:blip>
          <a:srcRect b="0" l="0" r="0" t="0"/>
          <a:stretch/>
        </p:blipFill>
        <p:spPr>
          <a:xfrm>
            <a:off x="66413" y="0"/>
            <a:ext cx="9067800" cy="3403600"/>
          </a:xfrm>
          <a:prstGeom prst="rect">
            <a:avLst/>
          </a:prstGeom>
          <a:noFill/>
          <a:ln>
            <a:noFill/>
          </a:ln>
        </p:spPr>
      </p:pic>
      <p:pic>
        <p:nvPicPr>
          <p:cNvPr id="611" name="Google Shape;611;p55"/>
          <p:cNvPicPr preferRelativeResize="0"/>
          <p:nvPr/>
        </p:nvPicPr>
        <p:blipFill rotWithShape="1">
          <a:blip r:embed="rId4">
            <a:alphaModFix/>
          </a:blip>
          <a:srcRect b="0" l="0" r="0" t="0"/>
          <a:stretch/>
        </p:blipFill>
        <p:spPr>
          <a:xfrm>
            <a:off x="66413" y="3403600"/>
            <a:ext cx="7524750" cy="3409560"/>
          </a:xfrm>
          <a:prstGeom prst="rect">
            <a:avLst/>
          </a:prstGeom>
          <a:noFill/>
          <a:ln>
            <a:noFill/>
          </a:ln>
        </p:spPr>
      </p:pic>
      <p:sp>
        <p:nvSpPr>
          <p:cNvPr id="612" name="Google Shape;612;p55"/>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13" name="Google Shape;613;p55"/>
          <p:cNvSpPr/>
          <p:nvPr/>
        </p:nvSpPr>
        <p:spPr>
          <a:xfrm>
            <a:off x="152400" y="3733800"/>
            <a:ext cx="16002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https://courses.csail.mit.edu/6.869/handouts/PAMIMeanshift.pdf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6"/>
          <p:cNvPicPr preferRelativeResize="0"/>
          <p:nvPr/>
        </p:nvPicPr>
        <p:blipFill rotWithShape="1">
          <a:blip r:embed="rId3">
            <a:alphaModFix/>
          </a:blip>
          <a:srcRect b="0" l="0" r="0" t="0"/>
          <a:stretch/>
        </p:blipFill>
        <p:spPr>
          <a:xfrm>
            <a:off x="381000" y="152401"/>
            <a:ext cx="6096000" cy="3297116"/>
          </a:xfrm>
          <a:prstGeom prst="rect">
            <a:avLst/>
          </a:prstGeom>
          <a:noFill/>
          <a:ln>
            <a:noFill/>
          </a:ln>
        </p:spPr>
      </p:pic>
      <p:pic>
        <p:nvPicPr>
          <p:cNvPr id="619" name="Google Shape;619;p56"/>
          <p:cNvPicPr preferRelativeResize="0"/>
          <p:nvPr/>
        </p:nvPicPr>
        <p:blipFill rotWithShape="1">
          <a:blip r:embed="rId4">
            <a:alphaModFix/>
          </a:blip>
          <a:srcRect b="0" l="0" r="0" t="0"/>
          <a:stretch/>
        </p:blipFill>
        <p:spPr>
          <a:xfrm>
            <a:off x="304800" y="3428999"/>
            <a:ext cx="6172199" cy="3290847"/>
          </a:xfrm>
          <a:prstGeom prst="rect">
            <a:avLst/>
          </a:prstGeom>
          <a:noFill/>
          <a:ln>
            <a:noFill/>
          </a:ln>
        </p:spPr>
      </p:pic>
      <p:sp>
        <p:nvSpPr>
          <p:cNvPr id="620" name="Google Shape;620;p5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1" name="Google Shape;621;p56"/>
          <p:cNvSpPr/>
          <p:nvPr/>
        </p:nvSpPr>
        <p:spPr>
          <a:xfrm>
            <a:off x="6705600" y="1828800"/>
            <a:ext cx="2057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5">
                  <a:extLst>
                    <a:ext uri="{A12FA001-AC4F-418D-AE19-62706E023703}">
                      <ahyp:hlinkClr val="tx"/>
                    </a:ext>
                  </a:extLst>
                </a:hlinkClick>
              </a:rPr>
              <a:t>https://www.ipol.im/pub/art/2019/255/article_lr.pdf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57"/>
          <p:cNvPicPr preferRelativeResize="0"/>
          <p:nvPr/>
        </p:nvPicPr>
        <p:blipFill rotWithShape="1">
          <a:blip r:embed="rId3">
            <a:alphaModFix/>
          </a:blip>
          <a:srcRect b="0" l="0" r="0" t="0"/>
          <a:stretch/>
        </p:blipFill>
        <p:spPr>
          <a:xfrm>
            <a:off x="152400" y="152400"/>
            <a:ext cx="6629400" cy="3500830"/>
          </a:xfrm>
          <a:prstGeom prst="rect">
            <a:avLst/>
          </a:prstGeom>
          <a:noFill/>
          <a:ln>
            <a:noFill/>
          </a:ln>
        </p:spPr>
      </p:pic>
      <p:sp>
        <p:nvSpPr>
          <p:cNvPr id="627" name="Google Shape;627;p5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28" name="Google Shape;628;p57"/>
          <p:cNvSpPr/>
          <p:nvPr/>
        </p:nvSpPr>
        <p:spPr>
          <a:xfrm>
            <a:off x="990600" y="3886200"/>
            <a:ext cx="571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orbel"/>
                <a:ea typeface="Corbel"/>
                <a:cs typeface="Corbel"/>
                <a:sym typeface="Corbel"/>
                <a:hlinkClick r:id="rId4">
                  <a:extLst>
                    <a:ext uri="{A12FA001-AC4F-418D-AE19-62706E023703}">
                      <ahyp:hlinkClr val="tx"/>
                    </a:ext>
                  </a:extLst>
                </a:hlinkClick>
              </a:rPr>
              <a:t>https://www.ipol.im/pub/art/2019/255/article_lr.pdf</a:t>
            </a:r>
            <a:r>
              <a:rPr b="0" i="0" lang="en-US" sz="1800" u="none" cap="none" strike="noStrike">
                <a:solidFill>
                  <a:schemeClr val="dk1"/>
                </a:solidFill>
                <a:latin typeface="Corbel"/>
                <a:ea typeface="Corbel"/>
                <a:cs typeface="Corbel"/>
                <a:sym typeface="Corbel"/>
              </a:rPr>
              <a:t>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References</a:t>
            </a:r>
            <a:endParaRPr/>
          </a:p>
        </p:txBody>
      </p:sp>
      <p:sp>
        <p:nvSpPr>
          <p:cNvPr id="634" name="Google Shape;634;p5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lnSpcReduction="10000"/>
          </a:bodyPr>
          <a:lstStyle/>
          <a:p>
            <a:pPr indent="-320040" lvl="0" marL="438912" rtl="0" algn="l">
              <a:lnSpc>
                <a:spcPct val="100000"/>
              </a:lnSpc>
              <a:spcBef>
                <a:spcPts val="0"/>
              </a:spcBef>
              <a:spcAft>
                <a:spcPts val="0"/>
              </a:spcAft>
              <a:buSzPts val="1600"/>
              <a:buChar char="◼"/>
            </a:pPr>
            <a:r>
              <a:rPr lang="en-US" sz="2000"/>
              <a:t>This topic is not present in the book. You can refer to the following online tutorials:</a:t>
            </a:r>
            <a:endParaRPr/>
          </a:p>
          <a:p>
            <a:pPr indent="-320040" lvl="0" marL="438912" rtl="0" algn="l">
              <a:lnSpc>
                <a:spcPct val="100000"/>
              </a:lnSpc>
              <a:spcBef>
                <a:spcPts val="0"/>
              </a:spcBef>
              <a:spcAft>
                <a:spcPts val="0"/>
              </a:spcAft>
              <a:buSzPts val="1360"/>
              <a:buNone/>
            </a:pPr>
            <a:r>
              <a:rPr lang="en-US" sz="1700" u="sng">
                <a:solidFill>
                  <a:schemeClr val="hlink"/>
                </a:solidFill>
                <a:hlinkClick r:id="rId3"/>
              </a:rPr>
              <a:t>http://homepages.inf.ed.ac.uk/rbf/CVonline/LOCAL_COPIES/TUZEL1/MeanShift.pdf</a:t>
            </a:r>
            <a:endParaRPr sz="1700"/>
          </a:p>
          <a:p>
            <a:pPr indent="-320040" lvl="0" marL="438912" rtl="0" algn="l">
              <a:lnSpc>
                <a:spcPct val="100000"/>
              </a:lnSpc>
              <a:spcBef>
                <a:spcPts val="0"/>
              </a:spcBef>
              <a:spcAft>
                <a:spcPts val="0"/>
              </a:spcAft>
              <a:buSzPts val="1360"/>
              <a:buNone/>
            </a:pPr>
            <a:r>
              <a:rPr lang="en-US" sz="1700" u="sng">
                <a:solidFill>
                  <a:schemeClr val="hlink"/>
                </a:solidFill>
                <a:hlinkClick r:id="rId4"/>
              </a:rPr>
              <a:t>http://en.wikipedia.org/wiki/Mean-shift</a:t>
            </a:r>
            <a:endParaRPr sz="1700"/>
          </a:p>
          <a:p>
            <a:pPr indent="-320040" lvl="0" marL="438912" rtl="0" algn="l">
              <a:lnSpc>
                <a:spcPct val="100000"/>
              </a:lnSpc>
              <a:spcBef>
                <a:spcPts val="0"/>
              </a:spcBef>
              <a:spcAft>
                <a:spcPts val="0"/>
              </a:spcAft>
              <a:buSzPts val="1600"/>
              <a:buNone/>
            </a:pPr>
            <a:r>
              <a:t/>
            </a:r>
            <a:endParaRPr sz="2000"/>
          </a:p>
          <a:p>
            <a:pPr indent="-320040" lvl="0" marL="438912" rtl="0" algn="l">
              <a:lnSpc>
                <a:spcPct val="100000"/>
              </a:lnSpc>
              <a:spcBef>
                <a:spcPts val="0"/>
              </a:spcBef>
              <a:spcAft>
                <a:spcPts val="0"/>
              </a:spcAft>
              <a:buSzPts val="1600"/>
              <a:buNone/>
            </a:pPr>
            <a:r>
              <a:rPr lang="en-US" sz="2000"/>
              <a:t>OR one of the following papers (which are not meant for the faint-hearted ☺)</a:t>
            </a:r>
            <a:endParaRPr sz="2000"/>
          </a:p>
          <a:p>
            <a:pPr indent="-320040" lvl="0" marL="438912" rtl="0" algn="l">
              <a:lnSpc>
                <a:spcPct val="100000"/>
              </a:lnSpc>
              <a:spcBef>
                <a:spcPts val="0"/>
              </a:spcBef>
              <a:spcAft>
                <a:spcPts val="0"/>
              </a:spcAft>
              <a:buSzPts val="1600"/>
              <a:buChar char="◼"/>
            </a:pPr>
            <a:r>
              <a:rPr lang="en-US" sz="2000"/>
              <a:t>“Mean shift: a robust approach towards feature space analysis”, by Dorin Comaniciu and Peter Meer, IEEE Trans. PAMI, 2002.</a:t>
            </a:r>
            <a:endParaRPr/>
          </a:p>
          <a:p>
            <a:pPr indent="-320040" lvl="0" marL="438912" rtl="0" algn="l">
              <a:lnSpc>
                <a:spcPct val="100000"/>
              </a:lnSpc>
              <a:spcBef>
                <a:spcPts val="0"/>
              </a:spcBef>
              <a:spcAft>
                <a:spcPts val="0"/>
              </a:spcAft>
              <a:buSzPts val="1600"/>
              <a:buChar char="◼"/>
            </a:pPr>
            <a:r>
              <a:rPr lang="en-US" sz="2000"/>
              <a:t>Fukunaga, Keinosuke; Larry D. Hostetler (January 1975). "The Estimation of the Gradient of a Density Function, with Applications in Pattern Recognition". </a:t>
            </a:r>
            <a:r>
              <a:rPr i="1" lang="en-US" sz="2000"/>
              <a:t>IEEE Transactions on Information Theory</a:t>
            </a:r>
            <a:r>
              <a:rPr lang="en-US" sz="2000"/>
              <a:t> (IEEE) </a:t>
            </a:r>
            <a:r>
              <a:rPr b="1" lang="en-US" sz="2000"/>
              <a:t>21</a:t>
            </a:r>
            <a:r>
              <a:rPr lang="en-US" sz="2000"/>
              <a:t> (1): 32–40. </a:t>
            </a:r>
            <a:endParaRPr/>
          </a:p>
          <a:p>
            <a:pPr indent="-320040" lvl="0" marL="438912" rtl="0" algn="l">
              <a:lnSpc>
                <a:spcPct val="100000"/>
              </a:lnSpc>
              <a:spcBef>
                <a:spcPts val="0"/>
              </a:spcBef>
              <a:spcAft>
                <a:spcPts val="0"/>
              </a:spcAft>
              <a:buSzPts val="1600"/>
              <a:buChar char="◼"/>
            </a:pPr>
            <a:r>
              <a:rPr lang="en-US" sz="2000"/>
              <a:t>Cheng, Yizong (August 1995). "Mean Shift, Mode Seeking, and Clustering". </a:t>
            </a:r>
            <a:r>
              <a:rPr i="1" lang="en-US" sz="2000"/>
              <a:t>IEEE Transactions on Pattern Analysis and Machine Intelligence</a:t>
            </a:r>
            <a:r>
              <a:rPr lang="en-US" sz="2000"/>
              <a:t> (IEEE) </a:t>
            </a:r>
            <a:r>
              <a:rPr b="1" lang="en-US" sz="2000"/>
              <a:t>17</a:t>
            </a:r>
            <a:r>
              <a:rPr lang="en-US" sz="2000"/>
              <a:t> (8): 790–799</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None/>
            </a:pPr>
            <a:r>
              <a:t/>
            </a:r>
            <a:endParaRPr/>
          </a:p>
        </p:txBody>
      </p:sp>
      <p:sp>
        <p:nvSpPr>
          <p:cNvPr id="635" name="Google Shape;635;p5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fontScale="90000"/>
          </a:bodyPr>
          <a:lstStyle/>
          <a:p>
            <a:pPr indent="0" lvl="0" marL="0" rtl="0" algn="l">
              <a:lnSpc>
                <a:spcPct val="100000"/>
              </a:lnSpc>
              <a:spcBef>
                <a:spcPts val="0"/>
              </a:spcBef>
              <a:spcAft>
                <a:spcPts val="0"/>
              </a:spcAft>
              <a:buClr>
                <a:srgbClr val="FFC700"/>
              </a:buClr>
              <a:buSzPct val="100000"/>
              <a:buFont typeface="Corbel"/>
              <a:buNone/>
            </a:pPr>
            <a:r>
              <a:rPr lang="en-US"/>
              <a:t>Questions concerning segmentation</a:t>
            </a:r>
            <a:endParaRPr/>
          </a:p>
        </p:txBody>
      </p:sp>
      <p:sp>
        <p:nvSpPr>
          <p:cNvPr id="154" name="Google Shape;154;p6"/>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How to define </a:t>
            </a:r>
            <a:r>
              <a:rPr b="1" lang="en-US"/>
              <a:t>similarity</a:t>
            </a:r>
            <a:r>
              <a:rPr lang="en-US"/>
              <a:t> between pixels? If based on color, which color space? If not color, do we pick gradients or second derivatives or something else?</a:t>
            </a:r>
            <a:endParaRPr/>
          </a:p>
          <a:p>
            <a:pPr indent="-320040" lvl="0" marL="438912" rtl="0" algn="l">
              <a:lnSpc>
                <a:spcPct val="100000"/>
              </a:lnSpc>
              <a:spcBef>
                <a:spcPts val="0"/>
              </a:spcBef>
              <a:spcAft>
                <a:spcPts val="0"/>
              </a:spcAft>
              <a:buSzPct val="80000"/>
              <a:buChar char="◼"/>
            </a:pPr>
            <a:r>
              <a:rPr lang="en-US"/>
              <a:t>How </a:t>
            </a:r>
            <a:r>
              <a:rPr b="1" lang="en-US"/>
              <a:t>many</a:t>
            </a:r>
            <a:r>
              <a:rPr lang="en-US"/>
              <a:t> segments will the image consist of?</a:t>
            </a:r>
            <a:endParaRPr/>
          </a:p>
          <a:p>
            <a:pPr indent="0" lvl="0" marL="0" rtl="0" algn="l">
              <a:lnSpc>
                <a:spcPct val="100000"/>
              </a:lnSpc>
              <a:spcBef>
                <a:spcPts val="0"/>
              </a:spcBef>
              <a:spcAft>
                <a:spcPts val="0"/>
              </a:spcAft>
              <a:buSzPct val="80000"/>
              <a:buNone/>
            </a:pPr>
            <a:r>
              <a:rPr lang="en-US"/>
              <a:t>* Extreme case (1): The entire image is one segment (called under-segmentation).</a:t>
            </a:r>
            <a:endParaRPr/>
          </a:p>
          <a:p>
            <a:pPr indent="0" lvl="0" marL="0" rtl="0" algn="l">
              <a:lnSpc>
                <a:spcPct val="100000"/>
              </a:lnSpc>
              <a:spcBef>
                <a:spcPts val="0"/>
              </a:spcBef>
              <a:spcAft>
                <a:spcPts val="0"/>
              </a:spcAft>
              <a:buSzPct val="80000"/>
              <a:buNone/>
            </a:pPr>
            <a:r>
              <a:rPr lang="en-US"/>
              <a:t>* Extreme case (2): Every pixel is a separate segment (called over-segmentation)</a:t>
            </a:r>
            <a:endParaRPr/>
          </a:p>
          <a:p>
            <a:pPr indent="0" lvl="0" marL="0" rtl="0" algn="l">
              <a:lnSpc>
                <a:spcPct val="100000"/>
              </a:lnSpc>
              <a:spcBef>
                <a:spcPts val="0"/>
              </a:spcBef>
              <a:spcAft>
                <a:spcPts val="0"/>
              </a:spcAft>
              <a:buSzPct val="80000"/>
              <a:buNone/>
            </a:pPr>
            <a:r>
              <a:rPr lang="en-US"/>
              <a:t>* Both these extremes are generally undesirable!</a:t>
            </a:r>
            <a:endParaRPr/>
          </a:p>
        </p:txBody>
      </p:sp>
      <p:sp>
        <p:nvSpPr>
          <p:cNvPr id="155" name="Google Shape;155;p6"/>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Learning image object sub-categories" id="160" name="Google Shape;160;p7"/>
          <p:cNvPicPr preferRelativeResize="0"/>
          <p:nvPr/>
        </p:nvPicPr>
        <p:blipFill rotWithShape="1">
          <a:blip r:embed="rId3">
            <a:alphaModFix/>
          </a:blip>
          <a:srcRect b="0" l="0" r="0" t="0"/>
          <a:stretch/>
        </p:blipFill>
        <p:spPr>
          <a:xfrm>
            <a:off x="13580" y="0"/>
            <a:ext cx="8978020" cy="3053368"/>
          </a:xfrm>
          <a:prstGeom prst="rect">
            <a:avLst/>
          </a:prstGeom>
          <a:noFill/>
          <a:ln>
            <a:noFill/>
          </a:ln>
        </p:spPr>
      </p:pic>
      <p:sp>
        <p:nvSpPr>
          <p:cNvPr id="161" name="Google Shape;161;p7"/>
          <p:cNvSpPr txBox="1"/>
          <p:nvPr/>
        </p:nvSpPr>
        <p:spPr>
          <a:xfrm>
            <a:off x="1486277" y="3059668"/>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Example of over-segmentation!</a:t>
            </a:r>
            <a:endParaRPr b="0" i="0" sz="1800" u="none" cap="none" strike="noStrike">
              <a:solidFill>
                <a:schemeClr val="dk1"/>
              </a:solidFill>
              <a:latin typeface="Corbel"/>
              <a:ea typeface="Corbel"/>
              <a:cs typeface="Corbel"/>
              <a:sym typeface="Corbel"/>
            </a:endParaRPr>
          </a:p>
        </p:txBody>
      </p:sp>
      <p:pic>
        <p:nvPicPr>
          <p:cNvPr descr="http://perception.csl.illinois.edu/coding/image_segmentation/Berkeley/voi/108005-seg.png" id="162" name="Google Shape;162;p7"/>
          <p:cNvPicPr preferRelativeResize="0"/>
          <p:nvPr/>
        </p:nvPicPr>
        <p:blipFill rotWithShape="1">
          <a:blip r:embed="rId4">
            <a:alphaModFix/>
          </a:blip>
          <a:srcRect b="0" l="0" r="0" t="0"/>
          <a:stretch/>
        </p:blipFill>
        <p:spPr>
          <a:xfrm>
            <a:off x="4724400" y="3588190"/>
            <a:ext cx="4194731" cy="2799395"/>
          </a:xfrm>
          <a:prstGeom prst="rect">
            <a:avLst/>
          </a:prstGeom>
          <a:noFill/>
          <a:ln>
            <a:noFill/>
          </a:ln>
        </p:spPr>
      </p:pic>
      <p:pic>
        <p:nvPicPr>
          <p:cNvPr descr="http://perception.csl.illinois.edu/coding/image_segmentation/108005.jpg" id="163" name="Google Shape;163;p7"/>
          <p:cNvPicPr preferRelativeResize="0"/>
          <p:nvPr/>
        </p:nvPicPr>
        <p:blipFill rotWithShape="1">
          <a:blip r:embed="rId5">
            <a:alphaModFix/>
          </a:blip>
          <a:srcRect b="0" l="0" r="0" t="0"/>
          <a:stretch/>
        </p:blipFill>
        <p:spPr>
          <a:xfrm>
            <a:off x="304800" y="3588190"/>
            <a:ext cx="4197790" cy="2801437"/>
          </a:xfrm>
          <a:prstGeom prst="rect">
            <a:avLst/>
          </a:prstGeom>
          <a:noFill/>
          <a:ln>
            <a:noFill/>
          </a:ln>
        </p:spPr>
      </p:pic>
      <p:sp>
        <p:nvSpPr>
          <p:cNvPr id="164" name="Google Shape;164;p7"/>
          <p:cNvSpPr txBox="1"/>
          <p:nvPr/>
        </p:nvSpPr>
        <p:spPr>
          <a:xfrm>
            <a:off x="1295400" y="6405822"/>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rbel"/>
                <a:ea typeface="Corbel"/>
                <a:cs typeface="Corbel"/>
                <a:sym typeface="Corbel"/>
              </a:rPr>
              <a:t>Example of under-segmentation!</a:t>
            </a:r>
            <a:endParaRPr b="0" i="0" sz="1800" u="none" cap="none" strike="noStrike">
              <a:solidFill>
                <a:schemeClr val="dk1"/>
              </a:solidFill>
              <a:latin typeface="Corbel"/>
              <a:ea typeface="Corbel"/>
              <a:cs typeface="Corbel"/>
              <a:sym typeface="Corbel"/>
            </a:endParaRPr>
          </a:p>
        </p:txBody>
      </p:sp>
      <p:sp>
        <p:nvSpPr>
          <p:cNvPr id="165" name="Google Shape;165;p7"/>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8"/>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Segmentation approaches</a:t>
            </a:r>
            <a:endParaRPr/>
          </a:p>
        </p:txBody>
      </p:sp>
      <p:sp>
        <p:nvSpPr>
          <p:cNvPr id="171" name="Google Shape;171;p8"/>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a:bodyPr>
          <a:lstStyle/>
          <a:p>
            <a:pPr indent="-320040" lvl="0" marL="438912" rtl="0" algn="l">
              <a:lnSpc>
                <a:spcPct val="100000"/>
              </a:lnSpc>
              <a:spcBef>
                <a:spcPts val="0"/>
              </a:spcBef>
              <a:spcAft>
                <a:spcPts val="0"/>
              </a:spcAft>
              <a:buSzPts val="2560"/>
              <a:buChar char="◼"/>
            </a:pPr>
            <a:r>
              <a:rPr lang="en-US"/>
              <a:t>There exist two major approaches to image segmentation: one of them is </a:t>
            </a:r>
            <a:r>
              <a:rPr b="1" lang="en-US"/>
              <a:t>statistical</a:t>
            </a:r>
            <a:r>
              <a:rPr lang="en-US"/>
              <a:t>, the other is </a:t>
            </a:r>
            <a:r>
              <a:rPr b="1" lang="en-US"/>
              <a:t>geometric</a:t>
            </a:r>
            <a:r>
              <a:rPr lang="en-US"/>
              <a:t>.</a:t>
            </a:r>
            <a:endParaRPr/>
          </a:p>
          <a:p>
            <a:pPr indent="-157480" lvl="0" marL="438912" rtl="0" algn="l">
              <a:lnSpc>
                <a:spcPct val="100000"/>
              </a:lnSpc>
              <a:spcBef>
                <a:spcPts val="0"/>
              </a:spcBef>
              <a:spcAft>
                <a:spcPts val="0"/>
              </a:spcAft>
              <a:buSzPts val="2560"/>
              <a:buNone/>
            </a:pPr>
            <a:r>
              <a:t/>
            </a:r>
            <a:endParaRPr/>
          </a:p>
          <a:p>
            <a:pPr indent="-320040" lvl="0" marL="438912" rtl="0" algn="l">
              <a:lnSpc>
                <a:spcPct val="100000"/>
              </a:lnSpc>
              <a:spcBef>
                <a:spcPts val="0"/>
              </a:spcBef>
              <a:spcAft>
                <a:spcPts val="0"/>
              </a:spcAft>
              <a:buSzPts val="2560"/>
              <a:buChar char="◼"/>
            </a:pPr>
            <a:r>
              <a:rPr lang="en-US"/>
              <a:t>We will look at two statistical approaches in this course. </a:t>
            </a:r>
            <a:endParaRPr/>
          </a:p>
        </p:txBody>
      </p:sp>
      <p:sp>
        <p:nvSpPr>
          <p:cNvPr id="172" name="Google Shape;172;p8"/>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457200" y="155448"/>
            <a:ext cx="8229600" cy="1252728"/>
          </a:xfrm>
          <a:prstGeom prst="rect">
            <a:avLst/>
          </a:prstGeom>
          <a:noFill/>
          <a:ln>
            <a:noFill/>
          </a:ln>
        </p:spPr>
        <p:txBody>
          <a:bodyPr anchorCtr="0" anchor="ctr" bIns="45700" lIns="91425" spcFirstLastPara="1" rIns="45700" wrap="square" tIns="45700">
            <a:normAutofit/>
          </a:bodyPr>
          <a:lstStyle/>
          <a:p>
            <a:pPr indent="0" lvl="0" marL="0" rtl="0" algn="l">
              <a:lnSpc>
                <a:spcPct val="100000"/>
              </a:lnSpc>
              <a:spcBef>
                <a:spcPts val="0"/>
              </a:spcBef>
              <a:spcAft>
                <a:spcPts val="0"/>
              </a:spcAft>
              <a:buClr>
                <a:srgbClr val="FFC700"/>
              </a:buClr>
              <a:buSzPts val="4500"/>
              <a:buFont typeface="Corbel"/>
              <a:buNone/>
            </a:pPr>
            <a:r>
              <a:rPr lang="en-US"/>
              <a:t>Segmentation as clustering</a:t>
            </a:r>
            <a:endParaRPr/>
          </a:p>
        </p:txBody>
      </p:sp>
      <p:sp>
        <p:nvSpPr>
          <p:cNvPr id="178" name="Google Shape;178;p9"/>
          <p:cNvSpPr txBox="1"/>
          <p:nvPr>
            <p:ph idx="1" type="body"/>
          </p:nvPr>
        </p:nvSpPr>
        <p:spPr>
          <a:xfrm>
            <a:off x="457200" y="1775191"/>
            <a:ext cx="8229600" cy="4625609"/>
          </a:xfrm>
          <a:prstGeom prst="rect">
            <a:avLst/>
          </a:prstGeom>
          <a:noFill/>
          <a:ln>
            <a:noFill/>
          </a:ln>
        </p:spPr>
        <p:txBody>
          <a:bodyPr anchorCtr="0" anchor="t" bIns="45700" lIns="54850" spcFirstLastPara="1" rIns="91425" wrap="square" tIns="91425">
            <a:normAutofit fontScale="92500" lnSpcReduction="10000"/>
          </a:bodyPr>
          <a:lstStyle/>
          <a:p>
            <a:pPr indent="-320040" lvl="0" marL="438912" rtl="0" algn="l">
              <a:lnSpc>
                <a:spcPct val="100000"/>
              </a:lnSpc>
              <a:spcBef>
                <a:spcPts val="0"/>
              </a:spcBef>
              <a:spcAft>
                <a:spcPts val="0"/>
              </a:spcAft>
              <a:buSzPct val="80000"/>
              <a:buChar char="◼"/>
            </a:pPr>
            <a:r>
              <a:rPr lang="en-US"/>
              <a:t>Clustering is a concept in (unsupervised) machine learning.</a:t>
            </a:r>
            <a:endParaRPr/>
          </a:p>
          <a:p>
            <a:pPr indent="-320040" lvl="0" marL="438912" rtl="0" algn="l">
              <a:lnSpc>
                <a:spcPct val="100000"/>
              </a:lnSpc>
              <a:spcBef>
                <a:spcPts val="0"/>
              </a:spcBef>
              <a:spcAft>
                <a:spcPts val="0"/>
              </a:spcAft>
              <a:buSzPct val="80000"/>
              <a:buChar char="◼"/>
            </a:pPr>
            <a:r>
              <a:rPr lang="en-US"/>
              <a:t>Given a set of N data-points {q</a:t>
            </a:r>
            <a:r>
              <a:rPr baseline="-25000" lang="en-US"/>
              <a:t>1</a:t>
            </a:r>
            <a:r>
              <a:rPr lang="en-US"/>
              <a:t>,q</a:t>
            </a:r>
            <a:r>
              <a:rPr baseline="-25000" lang="en-US"/>
              <a:t>2</a:t>
            </a:r>
            <a:r>
              <a:rPr lang="en-US"/>
              <a:t>,…,q</a:t>
            </a:r>
            <a:r>
              <a:rPr baseline="-25000" lang="en-US"/>
              <a:t>N</a:t>
            </a:r>
            <a:r>
              <a:rPr lang="en-US"/>
              <a:t>} each in some </a:t>
            </a:r>
            <a:r>
              <a:rPr i="1" lang="en-US"/>
              <a:t>d</a:t>
            </a:r>
            <a:r>
              <a:rPr lang="en-US"/>
              <a:t> dimensions, it aims to group them into disjoint sets called as </a:t>
            </a:r>
            <a:r>
              <a:rPr b="1" lang="en-US"/>
              <a:t>“clusters”</a:t>
            </a:r>
            <a:r>
              <a:rPr lang="en-US"/>
              <a:t>.</a:t>
            </a:r>
            <a:endParaRPr/>
          </a:p>
          <a:p>
            <a:pPr indent="-320040" lvl="0" marL="438912" rtl="0" algn="l">
              <a:lnSpc>
                <a:spcPct val="100000"/>
              </a:lnSpc>
              <a:spcBef>
                <a:spcPts val="0"/>
              </a:spcBef>
              <a:spcAft>
                <a:spcPts val="0"/>
              </a:spcAft>
              <a:buSzPct val="80000"/>
              <a:buChar char="◼"/>
            </a:pPr>
            <a:r>
              <a:rPr lang="en-US"/>
              <a:t>There are a gazillion techniques for clustering (eg: k-means, fuzzy k-means, mixture models, mean shift, etc.). </a:t>
            </a:r>
            <a:endParaRPr/>
          </a:p>
          <a:p>
            <a:pPr indent="-320040" lvl="0" marL="438912" rtl="0" algn="l">
              <a:lnSpc>
                <a:spcPct val="100000"/>
              </a:lnSpc>
              <a:spcBef>
                <a:spcPts val="0"/>
              </a:spcBef>
              <a:spcAft>
                <a:spcPts val="0"/>
              </a:spcAft>
              <a:buSzPct val="80000"/>
              <a:buChar char="◼"/>
            </a:pPr>
            <a:r>
              <a:rPr lang="en-US"/>
              <a:t>Out of these, we will mainly study two techniques: </a:t>
            </a:r>
            <a:r>
              <a:rPr b="1" lang="en-US"/>
              <a:t>k-means</a:t>
            </a:r>
            <a:r>
              <a:rPr lang="en-US"/>
              <a:t> and </a:t>
            </a:r>
            <a:r>
              <a:rPr b="1" lang="en-US"/>
              <a:t>mean shift</a:t>
            </a:r>
            <a:r>
              <a:rPr lang="en-US"/>
              <a:t>.</a:t>
            </a:r>
            <a:endParaRPr/>
          </a:p>
        </p:txBody>
      </p:sp>
      <p:sp>
        <p:nvSpPr>
          <p:cNvPr id="179" name="Google Shape;179;p9"/>
          <p:cNvSpPr txBox="1"/>
          <p:nvPr>
            <p:ph idx="12" type="sldNum"/>
          </p:nvPr>
        </p:nvSpPr>
        <p:spPr>
          <a:xfrm>
            <a:off x="8204396" y="6476999"/>
            <a:ext cx="733864" cy="274320"/>
          </a:xfrm>
          <a:prstGeom prst="rect">
            <a:avLst/>
          </a:prstGeom>
          <a:noFill/>
          <a:ln>
            <a:noFill/>
          </a:ln>
        </p:spPr>
        <p:txBody>
          <a:bodyPr anchorCtr="0" anchor="b" bIns="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ajitvr</dc:creator>
</cp:coreProperties>
</file>